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2" r:id="rId1"/>
  </p:sldMasterIdLst>
  <p:notesMasterIdLst>
    <p:notesMasterId r:id="rId28"/>
  </p:notesMasterIdLst>
  <p:sldIdLst>
    <p:sldId id="256" r:id="rId2"/>
    <p:sldId id="268" r:id="rId3"/>
    <p:sldId id="261" r:id="rId4"/>
    <p:sldId id="257" r:id="rId5"/>
    <p:sldId id="286" r:id="rId6"/>
    <p:sldId id="287" r:id="rId7"/>
    <p:sldId id="289" r:id="rId8"/>
    <p:sldId id="276" r:id="rId9"/>
    <p:sldId id="277" r:id="rId10"/>
    <p:sldId id="296" r:id="rId11"/>
    <p:sldId id="297" r:id="rId12"/>
    <p:sldId id="298" r:id="rId13"/>
    <p:sldId id="281" r:id="rId14"/>
    <p:sldId id="282" r:id="rId15"/>
    <p:sldId id="269" r:id="rId16"/>
    <p:sldId id="284" r:id="rId17"/>
    <p:sldId id="285" r:id="rId18"/>
    <p:sldId id="283" r:id="rId19"/>
    <p:sldId id="274" r:id="rId20"/>
    <p:sldId id="292" r:id="rId21"/>
    <p:sldId id="294" r:id="rId22"/>
    <p:sldId id="299" r:id="rId23"/>
    <p:sldId id="290" r:id="rId24"/>
    <p:sldId id="293" r:id="rId25"/>
    <p:sldId id="295" r:id="rId26"/>
    <p:sldId id="25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io Merlo" initials="AM" lastIdx="2" clrIdx="0">
    <p:extLst>
      <p:ext uri="{19B8F6BF-5375-455C-9EA6-DF929625EA0E}">
        <p15:presenceInfo xmlns:p15="http://schemas.microsoft.com/office/powerpoint/2012/main" userId="S::alessio.merlo@unige.it::f29f3793-9575-4387-82b1-5ac4b964df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852"/>
    <p:restoredTop sz="94694"/>
  </p:normalViewPr>
  <p:slideViewPr>
    <p:cSldViewPr snapToGrid="0" snapToObjects="1">
      <p:cViewPr varScale="1">
        <p:scale>
          <a:sx n="82" d="100"/>
          <a:sy n="82" d="100"/>
        </p:scale>
        <p:origin x="168"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2T15:12:36.848" idx="2">
    <p:pos x="968" y="1716"/>
    <p:text>Dire da qualche parte che ogni volta che si compra un dipositivo IoT si aumenta la sueprficie di rischio della struttura, cosi come se si installa una app mobile si alza il rischio dello smartphone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4618-057A-ED4E-99CA-84F6AFC66845}" type="datetimeFigureOut">
              <a:rPr lang="en-US" smtClean="0"/>
              <a:t>9/26/19</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093F-0DE1-124A-855F-4042DB37C2C8}" type="slidenum">
              <a:rPr lang="en-US" smtClean="0"/>
              <a:t>‹N›</a:t>
            </a:fld>
            <a:endParaRPr lang="en-US"/>
          </a:p>
        </p:txBody>
      </p:sp>
    </p:spTree>
    <p:extLst>
      <p:ext uri="{BB962C8B-B14F-4D97-AF65-F5344CB8AC3E}">
        <p14:creationId xmlns:p14="http://schemas.microsoft.com/office/powerpoint/2010/main" val="77305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saca.org/Journal/archives/2017/Volume-3/Pages/security-assurance-in-the-sdlc-for-the-internet-of-things.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64db7fe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64db7fe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Ok let’s focus on the topic of this talk. First of all we need to discuss a little bit about the concept of IoT ecosystems.</a:t>
            </a:r>
            <a:endParaRPr/>
          </a:p>
          <a:p>
            <a:pPr marL="0" lvl="0" indent="0" algn="l" rtl="0">
              <a:spcBef>
                <a:spcPts val="0"/>
              </a:spcBef>
              <a:spcAft>
                <a:spcPts val="0"/>
              </a:spcAft>
              <a:buNone/>
            </a:pPr>
            <a:r>
              <a:rPr lang="it"/>
              <a:t>An IoT ecosystem is basically a set of interconnected “things” that are managed through multi layer and multi actor architectures.</a:t>
            </a:r>
            <a:endParaRPr/>
          </a:p>
          <a:p>
            <a:pPr marL="0" lvl="0" indent="0" algn="l" rtl="0">
              <a:spcBef>
                <a:spcPts val="0"/>
              </a:spcBef>
              <a:spcAft>
                <a:spcPts val="0"/>
              </a:spcAft>
              <a:buNone/>
            </a:pPr>
            <a:r>
              <a:rPr lang="it"/>
              <a:t>Indeed, in a typical IoT ecosystem there are several tecnologies involved (like mobile, fog, cloud) that allows a great versatiliy and a plethora of different use cases. However, such the interaction of such heterogeneus technologies really boost the complexits of sound security assessment strategies as we will see later 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69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64db7fe8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64db7fe8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underline the security implications of a attack against this kind of ecosystems I’ve made a screeenshot of two among the most recent attacks that involve the interaction between Iot and Mobile apps.</a:t>
            </a:r>
            <a:endParaRPr/>
          </a:p>
          <a:p>
            <a:pPr marL="0" lvl="0" indent="0" algn="l" rtl="0">
              <a:spcBef>
                <a:spcPts val="0"/>
              </a:spcBef>
              <a:spcAft>
                <a:spcPts val="0"/>
              </a:spcAft>
              <a:buNone/>
            </a:pPr>
            <a:r>
              <a:rPr lang="it"/>
              <a:t>The first reports a study on 34 mobile apps that allows the management of ICSes in which authors prove that by using vulnerabilities in the selected mobile apps (more than 147 security issues) they were allowed to manipulate and control the ICS systems and the IoT sensors connected.</a:t>
            </a:r>
            <a:endParaRPr/>
          </a:p>
          <a:p>
            <a:pPr marL="0" lvl="0" indent="0" algn="l" rtl="0">
              <a:spcBef>
                <a:spcPts val="0"/>
              </a:spcBef>
              <a:spcAft>
                <a:spcPts val="0"/>
              </a:spcAft>
              <a:buNone/>
            </a:pPr>
            <a:endParaRPr/>
          </a:p>
          <a:p>
            <a:pPr marL="0" lvl="0" indent="0" algn="l" rtl="0">
              <a:spcBef>
                <a:spcPts val="0"/>
              </a:spcBef>
              <a:spcAft>
                <a:spcPts val="0"/>
              </a:spcAft>
              <a:buNone/>
            </a:pPr>
            <a:r>
              <a:rPr lang="it"/>
              <a:t>In the second attack instead some hackers (fortunately ethical hackers) were able to indentfy a security vulnerability inside mycar mobile app for android and iOS that allow them to completely take control over the sensors of the car and also allow them to unlock remotely the vehicles. More than 10.000 cars are vulnerable to that.</a:t>
            </a:r>
            <a:endParaRPr/>
          </a:p>
        </p:txBody>
      </p:sp>
    </p:spTree>
    <p:extLst>
      <p:ext uri="{BB962C8B-B14F-4D97-AF65-F5344CB8AC3E}">
        <p14:creationId xmlns:p14="http://schemas.microsoft.com/office/powerpoint/2010/main" val="331092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277724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2303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10597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91c1073b4428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91c1073b4428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solidFill>
                  <a:schemeClr val="dk1"/>
                </a:solidFill>
              </a:rPr>
              <a:t>In particular in this talks I would like to focus on the application of IoT ecosystem. Here we can see a typical IoT ecosystem that is able to involve different technologies. The focus is the applications since it is the piece of logic that is able to provide the desired functionalties to our ecosystem. </a:t>
            </a:r>
            <a:endParaRPr/>
          </a:p>
        </p:txBody>
      </p:sp>
    </p:spTree>
    <p:extLst>
      <p:ext uri="{BB962C8B-B14F-4D97-AF65-F5344CB8AC3E}">
        <p14:creationId xmlns:p14="http://schemas.microsoft.com/office/powerpoint/2010/main" val="4708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64db7fe88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64db7fe88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Just to support those considerations I’ve listed few use cases in which the interaction between Mobile apps and IoT apps is crucial. For instance in automotive domains, there are several mobile apps that manage the on-board sensors and even allows you to lock and unlock the car. There are also a lot of examples in Smart home environments where mobile apps are used to unlock door or to monitor the safety of houses through surveillance cameras. Plus, mobile application are used extensively in IIOT domains, especially for the supervision and management of ICS and Iot Sensors.</a:t>
            </a:r>
            <a:endParaRPr/>
          </a:p>
        </p:txBody>
      </p:sp>
    </p:spTree>
    <p:extLst>
      <p:ext uri="{BB962C8B-B14F-4D97-AF65-F5344CB8AC3E}">
        <p14:creationId xmlns:p14="http://schemas.microsoft.com/office/powerpoint/2010/main" val="142059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4db7fe8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4db7fe8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applications are really the primary intera e for IoT enabled devices, however they are also one of the primary attack vectors against the IoT ecosystem, meaning that a sound methodology for Mobile-IoT ecosystem is definitely a urgent requirement.</a:t>
            </a:r>
            <a:endParaRPr/>
          </a:p>
        </p:txBody>
      </p:sp>
    </p:spTree>
    <p:extLst>
      <p:ext uri="{BB962C8B-B14F-4D97-AF65-F5344CB8AC3E}">
        <p14:creationId xmlns:p14="http://schemas.microsoft.com/office/powerpoint/2010/main" val="13288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64db7fe88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64db7fe88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 security evaluation of Mobile-iot apps ecosystem is a complex but very relevant task that implies several challenges from the securty point of view. Firstly testing or manual inspection are not able to scale properly according to the great complexity and high dinanimicity of the ecosystem, while on the other hand S-SDLC and existing techniques are very helpful for the mitigation of security risks but still they tend to be intra-domain and not cross-domain.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t"/>
              <a:t>Secure Software Development Lifecycle </a:t>
            </a:r>
            <a:r>
              <a:rPr lang="it" u="sng">
                <a:solidFill>
                  <a:schemeClr val="hlink"/>
                </a:solidFill>
                <a:hlinkClick r:id="rId3"/>
              </a:rPr>
              <a:t>https://www.isaca.org/Journal/archives/2017/Volume-3/Pages/security-assurance-in-the-sdlc-for-the-internet-of-things.aspx</a:t>
            </a:r>
            <a:endParaRPr/>
          </a:p>
          <a:p>
            <a:pPr marL="0" lvl="0" indent="0" algn="l" rtl="0">
              <a:spcBef>
                <a:spcPts val="0"/>
              </a:spcBef>
              <a:spcAft>
                <a:spcPts val="0"/>
              </a:spcAft>
              <a:buNone/>
            </a:pPr>
            <a:endParaRPr/>
          </a:p>
          <a:p>
            <a:pPr marL="0" lvl="0" indent="0" algn="l" rtl="0">
              <a:spcBef>
                <a:spcPts val="0"/>
              </a:spcBef>
              <a:spcAft>
                <a:spcPts val="0"/>
              </a:spcAft>
              <a:buNone/>
            </a:pPr>
            <a:r>
              <a:rPr lang="it"/>
              <a:t>Spiegare la parte dell’interazione tra i diversi domini soprattutto quello mobile e iot</a:t>
            </a:r>
            <a:endParaRPr/>
          </a:p>
        </p:txBody>
      </p:sp>
    </p:spTree>
    <p:extLst>
      <p:ext uri="{BB962C8B-B14F-4D97-AF65-F5344CB8AC3E}">
        <p14:creationId xmlns:p14="http://schemas.microsoft.com/office/powerpoint/2010/main" val="3404761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64db7fe88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64db7fe88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t>So there is a need for a research battleplan that levereages reasearch backgrounds in application security and mobile security in order to build new methodologies and tools for the security analysis of the entire mobile-iot ecosystem. Those tecnicques aim at an high-level of automation and precision but still with the scalability in mind.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49650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9/26/19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67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83819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84204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194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3283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72814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smtClean="0"/>
              <a:t>9/26/19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21457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11299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104780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70427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39036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9/26/19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6907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8610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0832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7460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1874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520558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9/26/19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45452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9/26/19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20158894"/>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s://www.zdnet.com/article/tens-of-thousands-of-cars-left-exposed-to-thieves-due-to-a-hardcoded-password/" TargetMode="External"/><Relationship Id="rId5" Type="http://schemas.openxmlformats.org/officeDocument/2006/relationships/image" Target="../media/image35.png"/><Relationship Id="rId4" Type="http://schemas.openxmlformats.org/officeDocument/2006/relationships/hyperlink" Target="https://www.bankinfosecurity.com/rising-attack-vector-for-industrial-iot-smartphone-apps-a-10580"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jpeg"/><Relationship Id="rId3" Type="http://schemas.openxmlformats.org/officeDocument/2006/relationships/image" Target="../media/image37.svg"/><Relationship Id="rId7" Type="http://schemas.openxmlformats.org/officeDocument/2006/relationships/image" Target="../media/image41.png"/><Relationship Id="rId12" Type="http://schemas.openxmlformats.org/officeDocument/2006/relationships/image" Target="../media/image46.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7.svg"/><Relationship Id="rId7" Type="http://schemas.openxmlformats.org/officeDocument/2006/relationships/image" Target="../media/image44.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9.svg"/></Relationships>
</file>

<file path=ppt/slides/_rels/slide21.xml.rels><?xml version="1.0" encoding="UTF-8" standalone="yes"?>
<Relationships xmlns="http://schemas.openxmlformats.org/package/2006/relationships"><Relationship Id="rId8" Type="http://schemas.openxmlformats.org/officeDocument/2006/relationships/image" Target="../media/image53.tiff"/><Relationship Id="rId13" Type="http://schemas.openxmlformats.org/officeDocument/2006/relationships/image" Target="../media/image54.tiff"/><Relationship Id="rId18" Type="http://schemas.openxmlformats.org/officeDocument/2006/relationships/image" Target="../media/image59.tiff"/><Relationship Id="rId3" Type="http://schemas.openxmlformats.org/officeDocument/2006/relationships/image" Target="../media/image50.tiff"/><Relationship Id="rId7" Type="http://schemas.openxmlformats.org/officeDocument/2006/relationships/image" Target="../media/image37.svg"/><Relationship Id="rId12" Type="http://schemas.openxmlformats.org/officeDocument/2006/relationships/image" Target="../media/image44.svg"/><Relationship Id="rId17" Type="http://schemas.openxmlformats.org/officeDocument/2006/relationships/image" Target="../media/image58.tiff"/><Relationship Id="rId2" Type="http://schemas.openxmlformats.org/officeDocument/2006/relationships/hyperlink" Target="https://github.com/tim124058/ASUS-SmartHome-Exploit" TargetMode="Externa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3.png"/><Relationship Id="rId5" Type="http://schemas.openxmlformats.org/officeDocument/2006/relationships/image" Target="../media/image52.tiff"/><Relationship Id="rId15" Type="http://schemas.openxmlformats.org/officeDocument/2006/relationships/image" Target="../media/image56.png"/><Relationship Id="rId10" Type="http://schemas.openxmlformats.org/officeDocument/2006/relationships/image" Target="../media/image42.svg"/><Relationship Id="rId4" Type="http://schemas.openxmlformats.org/officeDocument/2006/relationships/image" Target="../media/image51.tiff"/><Relationship Id="rId9" Type="http://schemas.openxmlformats.org/officeDocument/2006/relationships/image" Target="../media/image41.png"/><Relationship Id="rId14" Type="http://schemas.openxmlformats.org/officeDocument/2006/relationships/image" Target="../media/image55.tiff"/></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9.svg"/><Relationship Id="rId3" Type="http://schemas.openxmlformats.org/officeDocument/2006/relationships/image" Target="../media/image51.tiff"/><Relationship Id="rId7" Type="http://schemas.openxmlformats.org/officeDocument/2006/relationships/image" Target="../media/image41.png"/><Relationship Id="rId12" Type="http://schemas.openxmlformats.org/officeDocument/2006/relationships/image" Target="../media/image48.png"/><Relationship Id="rId2" Type="http://schemas.openxmlformats.org/officeDocument/2006/relationships/image" Target="../media/image50.tiff"/><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60.tiff"/><Relationship Id="rId5" Type="http://schemas.openxmlformats.org/officeDocument/2006/relationships/image" Target="../media/image36.png"/><Relationship Id="rId10" Type="http://schemas.openxmlformats.org/officeDocument/2006/relationships/image" Target="../media/image44.svg"/><Relationship Id="rId4" Type="http://schemas.openxmlformats.org/officeDocument/2006/relationships/image" Target="../media/image52.tiff"/><Relationship Id="rId9" Type="http://schemas.openxmlformats.org/officeDocument/2006/relationships/image" Target="../media/image43.png"/><Relationship Id="rId14" Type="http://schemas.openxmlformats.org/officeDocument/2006/relationships/image" Target="../media/image6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olo 1">
            <a:extLst>
              <a:ext uri="{FF2B5EF4-FFF2-40B4-BE49-F238E27FC236}">
                <a16:creationId xmlns:a16="http://schemas.microsoft.com/office/drawing/2014/main" id="{C1D928CE-AB28-3543-B0FB-B7E4B52A3F02}"/>
              </a:ext>
            </a:extLst>
          </p:cNvPr>
          <p:cNvSpPr>
            <a:spLocks noGrp="1"/>
          </p:cNvSpPr>
          <p:nvPr>
            <p:ph type="ctrTitle"/>
          </p:nvPr>
        </p:nvSpPr>
        <p:spPr>
          <a:xfrm>
            <a:off x="2667000" y="2328334"/>
            <a:ext cx="6858000" cy="1367896"/>
          </a:xfrm>
        </p:spPr>
        <p:txBody>
          <a:bodyPr>
            <a:normAutofit/>
          </a:bodyPr>
          <a:lstStyle/>
          <a:p>
            <a:pPr algn="ctr"/>
            <a:r>
              <a:rPr lang="en-US" sz="3000" dirty="0">
                <a:solidFill>
                  <a:srgbClr val="FFFFFF"/>
                </a:solidFill>
              </a:rPr>
              <a:t>Mobile and IOT: </a:t>
            </a:r>
            <a:br>
              <a:rPr lang="en-US" sz="3000" dirty="0">
                <a:solidFill>
                  <a:srgbClr val="FFFFFF"/>
                </a:solidFill>
              </a:rPr>
            </a:br>
            <a:r>
              <a:rPr lang="en-US" sz="3000" dirty="0">
                <a:solidFill>
                  <a:srgbClr val="FFFFFF"/>
                </a:solidFill>
              </a:rPr>
              <a:t>The “ODD couple” of APPLICATION </a:t>
            </a:r>
            <a:r>
              <a:rPr lang="en-US" sz="3000">
                <a:solidFill>
                  <a:srgbClr val="FFFFFF"/>
                </a:solidFill>
              </a:rPr>
              <a:t>SECURITy</a:t>
            </a:r>
            <a:endParaRPr lang="en-US" sz="3000" dirty="0">
              <a:solidFill>
                <a:srgbClr val="FFFFFF"/>
              </a:solidFill>
            </a:endParaRPr>
          </a:p>
        </p:txBody>
      </p:sp>
      <p:sp>
        <p:nvSpPr>
          <p:cNvPr id="3" name="Sottotitolo 2">
            <a:extLst>
              <a:ext uri="{FF2B5EF4-FFF2-40B4-BE49-F238E27FC236}">
                <a16:creationId xmlns:a16="http://schemas.microsoft.com/office/drawing/2014/main" id="{194F7CBB-BE1A-CE4F-AD5E-B4678C925E2A}"/>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Alessio Merlo</a:t>
            </a:r>
          </a:p>
          <a:p>
            <a:pPr algn="ctr"/>
            <a:r>
              <a:rPr lang="en-US">
                <a:solidFill>
                  <a:schemeClr val="bg2"/>
                </a:solidFill>
              </a:rPr>
              <a:t>DIBRIS – University of Genoa</a:t>
            </a:r>
          </a:p>
        </p:txBody>
      </p:sp>
    </p:spTree>
    <p:extLst>
      <p:ext uri="{BB962C8B-B14F-4D97-AF65-F5344CB8AC3E}">
        <p14:creationId xmlns:p14="http://schemas.microsoft.com/office/powerpoint/2010/main" val="327469081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Tree>
    <p:extLst>
      <p:ext uri="{BB962C8B-B14F-4D97-AF65-F5344CB8AC3E}">
        <p14:creationId xmlns:p14="http://schemas.microsoft.com/office/powerpoint/2010/main" val="278668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Tree>
    <p:extLst>
      <p:ext uri="{BB962C8B-B14F-4D97-AF65-F5344CB8AC3E}">
        <p14:creationId xmlns:p14="http://schemas.microsoft.com/office/powerpoint/2010/main" val="338255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
        <p:nvSpPr>
          <p:cNvPr id="8" name="Google Shape;107;p19">
            <a:extLst>
              <a:ext uri="{FF2B5EF4-FFF2-40B4-BE49-F238E27FC236}">
                <a16:creationId xmlns:a16="http://schemas.microsoft.com/office/drawing/2014/main" id="{3E6C6AD7-1C40-4847-B76C-A127ED3E0CB8}"/>
              </a:ext>
            </a:extLst>
          </p:cNvPr>
          <p:cNvSpPr txBox="1"/>
          <p:nvPr/>
        </p:nvSpPr>
        <p:spPr>
          <a:xfrm>
            <a:off x="7843679" y="2538049"/>
            <a:ext cx="4225200" cy="1227876"/>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a:solidFill>
                  <a:srgbClr val="FF0000"/>
                </a:solidFill>
              </a:rPr>
              <a:t>IoT Applications</a:t>
            </a:r>
            <a:r>
              <a:rPr lang="it" sz="2400"/>
              <a:t> provide on-board functionalities of the “Things” </a:t>
            </a:r>
            <a:endParaRPr sz="2400"/>
          </a:p>
        </p:txBody>
      </p:sp>
      <p:sp>
        <p:nvSpPr>
          <p:cNvPr id="9" name="Google Shape;115;p20">
            <a:extLst>
              <a:ext uri="{FF2B5EF4-FFF2-40B4-BE49-F238E27FC236}">
                <a16:creationId xmlns:a16="http://schemas.microsoft.com/office/drawing/2014/main" id="{B1EC845D-B1C1-BD4B-B29A-8A87F6E7B70B}"/>
              </a:ext>
            </a:extLst>
          </p:cNvPr>
          <p:cNvSpPr txBox="1"/>
          <p:nvPr/>
        </p:nvSpPr>
        <p:spPr>
          <a:xfrm>
            <a:off x="1949707" y="3771711"/>
            <a:ext cx="3486800" cy="1651029"/>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algn="ctr"/>
            <a:r>
              <a:rPr lang="it" sz="2400" b="1" dirty="0">
                <a:solidFill>
                  <a:srgbClr val="FF0000"/>
                </a:solidFill>
              </a:rPr>
              <a:t>Mobile Applications</a:t>
            </a:r>
            <a:r>
              <a:rPr lang="it" sz="2400" dirty="0"/>
              <a:t> allow the management and supervision of IoT Devices</a:t>
            </a:r>
            <a:endParaRPr sz="2400" dirty="0"/>
          </a:p>
        </p:txBody>
      </p:sp>
      <p:sp>
        <p:nvSpPr>
          <p:cNvPr id="10" name="Google Shape;124;p21">
            <a:extLst>
              <a:ext uri="{FF2B5EF4-FFF2-40B4-BE49-F238E27FC236}">
                <a16:creationId xmlns:a16="http://schemas.microsoft.com/office/drawing/2014/main" id="{EE521769-0B41-3E48-BE74-38DADA3E379C}"/>
              </a:ext>
            </a:extLst>
          </p:cNvPr>
          <p:cNvSpPr/>
          <p:nvPr/>
        </p:nvSpPr>
        <p:spPr>
          <a:xfrm rot="-1320028" flipH="1">
            <a:off x="5434977" y="3110493"/>
            <a:ext cx="2400552" cy="744717"/>
          </a:xfrm>
          <a:prstGeom prst="lef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74109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1151437" y="104716"/>
            <a:ext cx="11360800" cy="1108400"/>
          </a:xfrm>
          <a:prstGeom prst="rect">
            <a:avLst/>
          </a:prstGeom>
        </p:spPr>
        <p:txBody>
          <a:bodyPr spcFirstLastPara="1" vert="horz" wrap="square" lIns="121900" tIns="121900" rIns="121900" bIns="121900" rtlCol="0" anchor="b" anchorCtr="0">
            <a:noAutofit/>
          </a:bodyPr>
          <a:lstStyle/>
          <a:p>
            <a:r>
              <a:rPr lang="it" dirty="0"/>
              <a:t>Mobile-IoT Ecosystem Use-Cases</a:t>
            </a:r>
            <a:endParaRPr dirty="0"/>
          </a:p>
        </p:txBody>
      </p:sp>
      <p:sp>
        <p:nvSpPr>
          <p:cNvPr id="130" name="Google Shape;130;p22"/>
          <p:cNvSpPr txBox="1">
            <a:spLocks noGrp="1"/>
          </p:cNvSpPr>
          <p:nvPr>
            <p:ph type="body" idx="1"/>
          </p:nvPr>
        </p:nvSpPr>
        <p:spPr>
          <a:xfrm>
            <a:off x="505133" y="1874867"/>
            <a:ext cx="10666000" cy="534000"/>
          </a:xfrm>
          <a:prstGeom prst="rect">
            <a:avLst/>
          </a:prstGeom>
        </p:spPr>
        <p:txBody>
          <a:bodyPr spcFirstLastPara="1" vert="horz" wrap="square" lIns="121900" tIns="121900" rIns="121900" bIns="121900" rtlCol="0" anchor="t" anchorCtr="0">
            <a:noAutofit/>
          </a:bodyPr>
          <a:lstStyle/>
          <a:p>
            <a:pPr marL="0" indent="0" algn="just">
              <a:lnSpc>
                <a:spcPct val="115000"/>
              </a:lnSpc>
              <a:buNone/>
            </a:pPr>
            <a:r>
              <a:rPr lang="it" dirty="0">
                <a:latin typeface="Times New Roman"/>
                <a:ea typeface="Times New Roman"/>
                <a:cs typeface="Times New Roman"/>
                <a:sym typeface="Times New Roman"/>
              </a:rPr>
              <a:t>       Automotive                             Smart Home                           Industrial-IoT</a:t>
            </a:r>
            <a:endParaRPr dirty="0"/>
          </a:p>
        </p:txBody>
      </p:sp>
      <p:pic>
        <p:nvPicPr>
          <p:cNvPr id="131" name="Google Shape;131;p22"/>
          <p:cNvPicPr preferRelativeResize="0"/>
          <p:nvPr/>
        </p:nvPicPr>
        <p:blipFill>
          <a:blip r:embed="rId3">
            <a:alphaModFix/>
          </a:blip>
          <a:stretch>
            <a:fillRect/>
          </a:stretch>
        </p:blipFill>
        <p:spPr>
          <a:xfrm>
            <a:off x="445173" y="2446469"/>
            <a:ext cx="3174333" cy="2072833"/>
          </a:xfrm>
          <a:prstGeom prst="rect">
            <a:avLst/>
          </a:prstGeom>
          <a:noFill/>
          <a:ln>
            <a:noFill/>
          </a:ln>
        </p:spPr>
      </p:pic>
      <p:pic>
        <p:nvPicPr>
          <p:cNvPr id="132" name="Google Shape;132;p22"/>
          <p:cNvPicPr preferRelativeResize="0"/>
          <p:nvPr/>
        </p:nvPicPr>
        <p:blipFill>
          <a:blip r:embed="rId4">
            <a:alphaModFix/>
          </a:blip>
          <a:stretch>
            <a:fillRect/>
          </a:stretch>
        </p:blipFill>
        <p:spPr>
          <a:xfrm>
            <a:off x="4337450" y="2623970"/>
            <a:ext cx="2076813" cy="1717833"/>
          </a:xfrm>
          <a:prstGeom prst="rect">
            <a:avLst/>
          </a:prstGeom>
          <a:noFill/>
          <a:ln>
            <a:noFill/>
          </a:ln>
        </p:spPr>
      </p:pic>
      <p:pic>
        <p:nvPicPr>
          <p:cNvPr id="133" name="Google Shape;133;p22"/>
          <p:cNvPicPr preferRelativeResize="0"/>
          <p:nvPr/>
        </p:nvPicPr>
        <p:blipFill>
          <a:blip r:embed="rId5">
            <a:alphaModFix/>
          </a:blip>
          <a:stretch>
            <a:fillRect/>
          </a:stretch>
        </p:blipFill>
        <p:spPr>
          <a:xfrm>
            <a:off x="9242400" y="2623967"/>
            <a:ext cx="2618000" cy="1610061"/>
          </a:xfrm>
          <a:prstGeom prst="rect">
            <a:avLst/>
          </a:prstGeom>
          <a:noFill/>
          <a:ln>
            <a:noFill/>
          </a:ln>
        </p:spPr>
      </p:pic>
      <p:pic>
        <p:nvPicPr>
          <p:cNvPr id="134" name="Google Shape;134;p22"/>
          <p:cNvPicPr preferRelativeResize="0"/>
          <p:nvPr/>
        </p:nvPicPr>
        <p:blipFill>
          <a:blip r:embed="rId6">
            <a:alphaModFix/>
          </a:blip>
          <a:stretch>
            <a:fillRect/>
          </a:stretch>
        </p:blipFill>
        <p:spPr>
          <a:xfrm>
            <a:off x="7624067" y="3894267"/>
            <a:ext cx="2979435" cy="1986300"/>
          </a:xfrm>
          <a:prstGeom prst="rect">
            <a:avLst/>
          </a:prstGeom>
          <a:noFill/>
          <a:ln>
            <a:noFill/>
          </a:ln>
        </p:spPr>
      </p:pic>
      <p:pic>
        <p:nvPicPr>
          <p:cNvPr id="135" name="Google Shape;135;p22"/>
          <p:cNvPicPr preferRelativeResize="0"/>
          <p:nvPr/>
        </p:nvPicPr>
        <p:blipFill rotWithShape="1">
          <a:blip r:embed="rId7">
            <a:alphaModFix/>
          </a:blip>
          <a:srcRect l="24058"/>
          <a:stretch/>
        </p:blipFill>
        <p:spPr>
          <a:xfrm>
            <a:off x="4876404" y="4234034"/>
            <a:ext cx="1955433" cy="1717833"/>
          </a:xfrm>
          <a:prstGeom prst="rect">
            <a:avLst/>
          </a:prstGeom>
          <a:noFill/>
          <a:ln>
            <a:noFill/>
          </a:ln>
        </p:spPr>
      </p:pic>
      <p:pic>
        <p:nvPicPr>
          <p:cNvPr id="136" name="Google Shape;136;p22"/>
          <p:cNvPicPr preferRelativeResize="0"/>
          <p:nvPr/>
        </p:nvPicPr>
        <p:blipFill>
          <a:blip r:embed="rId8">
            <a:alphaModFix/>
          </a:blip>
          <a:stretch>
            <a:fillRect/>
          </a:stretch>
        </p:blipFill>
        <p:spPr>
          <a:xfrm>
            <a:off x="1349534" y="4341800"/>
            <a:ext cx="2415111" cy="1610067"/>
          </a:xfrm>
          <a:prstGeom prst="rect">
            <a:avLst/>
          </a:prstGeom>
          <a:noFill/>
          <a:ln>
            <a:noFill/>
          </a:ln>
        </p:spPr>
      </p:pic>
    </p:spTree>
    <p:extLst>
      <p:ext uri="{BB962C8B-B14F-4D97-AF65-F5344CB8AC3E}">
        <p14:creationId xmlns:p14="http://schemas.microsoft.com/office/powerpoint/2010/main" val="397505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1332134" y="168949"/>
            <a:ext cx="11360800"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The role of Mobile Apps in the IoT Ecosystem</a:t>
            </a:r>
            <a:endParaRPr dirty="0"/>
          </a:p>
        </p:txBody>
      </p:sp>
      <p:sp>
        <p:nvSpPr>
          <p:cNvPr id="142" name="Google Shape;142;p23"/>
          <p:cNvSpPr txBox="1">
            <a:spLocks noGrp="1"/>
          </p:cNvSpPr>
          <p:nvPr>
            <p:ph type="body" idx="1"/>
          </p:nvPr>
        </p:nvSpPr>
        <p:spPr>
          <a:xfrm>
            <a:off x="151967" y="2315284"/>
            <a:ext cx="6390000" cy="3012800"/>
          </a:xfrm>
          <a:prstGeom prst="rect">
            <a:avLst/>
          </a:prstGeom>
          <a:ln>
            <a:noFill/>
          </a:ln>
        </p:spPr>
        <p:txBody>
          <a:bodyPr spcFirstLastPara="1" vert="horz" wrap="square" lIns="121900" tIns="121900" rIns="121900" bIns="121900" rtlCol="0" anchor="t" anchorCtr="0">
            <a:noAutofit/>
          </a:bodyPr>
          <a:lstStyle/>
          <a:p>
            <a:pPr algn="just">
              <a:spcBef>
                <a:spcPts val="1333"/>
              </a:spcBef>
              <a:buClr>
                <a:schemeClr val="dk1"/>
              </a:buClr>
            </a:pPr>
            <a:r>
              <a:rPr lang="it" dirty="0"/>
              <a:t>Mobile Applications  are the primary interface for IoT-enabled devices</a:t>
            </a:r>
            <a:endParaRPr dirty="0"/>
          </a:p>
          <a:p>
            <a:pPr algn="just">
              <a:spcBef>
                <a:spcPts val="1333"/>
              </a:spcBef>
              <a:buClr>
                <a:srgbClr val="000000"/>
              </a:buClr>
            </a:pPr>
            <a:r>
              <a:rPr lang="it" dirty="0"/>
              <a:t>but also primary attack vector against IoT</a:t>
            </a:r>
            <a:endParaRPr dirty="0"/>
          </a:p>
          <a:p>
            <a:pPr algn="just">
              <a:spcBef>
                <a:spcPts val="1333"/>
              </a:spcBef>
              <a:buClr>
                <a:srgbClr val="000000"/>
              </a:buClr>
            </a:pPr>
            <a:r>
              <a:rPr lang="it" dirty="0"/>
              <a:t>Security assessment of mobile apps partaking the IoT-mobile ecosystems is critical</a:t>
            </a:r>
            <a:endParaRPr dirty="0"/>
          </a:p>
          <a:p>
            <a:pPr marL="0" indent="0">
              <a:buNone/>
            </a:pPr>
            <a:endParaRPr b="1" dirty="0">
              <a:solidFill>
                <a:srgbClr val="000000"/>
              </a:solidFill>
            </a:endParaRPr>
          </a:p>
          <a:p>
            <a:pPr marL="0" indent="0">
              <a:spcAft>
                <a:spcPts val="2133"/>
              </a:spcAft>
              <a:buNone/>
            </a:pPr>
            <a:endParaRPr dirty="0">
              <a:solidFill>
                <a:srgbClr val="000000"/>
              </a:solidFill>
            </a:endParaRPr>
          </a:p>
        </p:txBody>
      </p:sp>
      <p:pic>
        <p:nvPicPr>
          <p:cNvPr id="143" name="Google Shape;143;p23"/>
          <p:cNvPicPr preferRelativeResize="0"/>
          <p:nvPr/>
        </p:nvPicPr>
        <p:blipFill>
          <a:blip r:embed="rId3">
            <a:alphaModFix/>
          </a:blip>
          <a:stretch>
            <a:fillRect/>
          </a:stretch>
        </p:blipFill>
        <p:spPr>
          <a:xfrm>
            <a:off x="7012534" y="2062751"/>
            <a:ext cx="4406900" cy="3517900"/>
          </a:xfrm>
          <a:prstGeom prst="rect">
            <a:avLst/>
          </a:prstGeom>
          <a:noFill/>
          <a:ln>
            <a:noFill/>
          </a:ln>
        </p:spPr>
      </p:pic>
    </p:spTree>
    <p:extLst>
      <p:ext uri="{BB962C8B-B14F-4D97-AF65-F5344CB8AC3E}">
        <p14:creationId xmlns:p14="http://schemas.microsoft.com/office/powerpoint/2010/main" val="3220664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4">
            <a:extLst>
              <a:ext uri="{FF2B5EF4-FFF2-40B4-BE49-F238E27FC236}">
                <a16:creationId xmlns:a16="http://schemas.microsoft.com/office/drawing/2014/main" id="{1A4EE2D7-804E-B14F-867F-853C6DA19400}"/>
              </a:ext>
            </a:extLst>
          </p:cNvPr>
          <p:cNvGraphicFramePr>
            <a:graphicFrameLocks noGrp="1"/>
          </p:cNvGraphicFramePr>
          <p:nvPr>
            <p:extLst>
              <p:ext uri="{D42A27DB-BD31-4B8C-83A1-F6EECF244321}">
                <p14:modId xmlns:p14="http://schemas.microsoft.com/office/powerpoint/2010/main" val="2296423410"/>
              </p:ext>
            </p:extLst>
          </p:nvPr>
        </p:nvGraphicFramePr>
        <p:xfrm>
          <a:off x="6573836" y="2160242"/>
          <a:ext cx="4473575" cy="4079240"/>
        </p:xfrm>
        <a:graphic>
          <a:graphicData uri="http://schemas.openxmlformats.org/drawingml/2006/table">
            <a:tbl>
              <a:tblPr firstRow="1" bandRow="1">
                <a:tableStyleId>{5C22544A-7EE6-4342-B048-85BDC9FD1C3A}</a:tableStyleId>
              </a:tblPr>
              <a:tblGrid>
                <a:gridCol w="4473575">
                  <a:extLst>
                    <a:ext uri="{9D8B030D-6E8A-4147-A177-3AD203B41FA5}">
                      <a16:colId xmlns:a16="http://schemas.microsoft.com/office/drawing/2014/main" val="88003464"/>
                    </a:ext>
                  </a:extLst>
                </a:gridCol>
              </a:tblGrid>
              <a:tr h="370840">
                <a:tc>
                  <a:txBody>
                    <a:bodyPr/>
                    <a:lstStyle/>
                    <a:p>
                      <a:r>
                        <a:rPr lang="en-US" noProof="0" dirty="0">
                          <a:solidFill>
                            <a:schemeClr val="bg1"/>
                          </a:solidFill>
                        </a:rPr>
                        <a:t>IoT</a:t>
                      </a:r>
                    </a:p>
                  </a:txBody>
                  <a:tcPr/>
                </a:tc>
                <a:extLst>
                  <a:ext uri="{0D108BD9-81ED-4DB2-BD59-A6C34878D82A}">
                    <a16:rowId xmlns:a16="http://schemas.microsoft.com/office/drawing/2014/main" val="943373203"/>
                  </a:ext>
                </a:extLst>
              </a:tr>
              <a:tr h="370840">
                <a:tc>
                  <a:txBody>
                    <a:bodyPr/>
                    <a:lstStyle/>
                    <a:p>
                      <a:r>
                        <a:rPr lang="en-US" noProof="0" dirty="0"/>
                        <a:t>Weak, Guessable, or Hardcoded Passwords</a:t>
                      </a:r>
                    </a:p>
                  </a:txBody>
                  <a:tcPr/>
                </a:tc>
                <a:extLst>
                  <a:ext uri="{0D108BD9-81ED-4DB2-BD59-A6C34878D82A}">
                    <a16:rowId xmlns:a16="http://schemas.microsoft.com/office/drawing/2014/main" val="1288726384"/>
                  </a:ext>
                </a:extLst>
              </a:tr>
              <a:tr h="370840">
                <a:tc>
                  <a:txBody>
                    <a:bodyPr/>
                    <a:lstStyle/>
                    <a:p>
                      <a:r>
                        <a:rPr lang="en-US" noProof="0" dirty="0"/>
                        <a:t>Insecure Network Services</a:t>
                      </a:r>
                    </a:p>
                  </a:txBody>
                  <a:tcPr/>
                </a:tc>
                <a:extLst>
                  <a:ext uri="{0D108BD9-81ED-4DB2-BD59-A6C34878D82A}">
                    <a16:rowId xmlns:a16="http://schemas.microsoft.com/office/drawing/2014/main" val="2306363226"/>
                  </a:ext>
                </a:extLst>
              </a:tr>
              <a:tr h="370840">
                <a:tc>
                  <a:txBody>
                    <a:bodyPr/>
                    <a:lstStyle/>
                    <a:p>
                      <a:r>
                        <a:rPr lang="en-US" noProof="0" dirty="0"/>
                        <a:t>Insecure Ecosystem Interfaces</a:t>
                      </a:r>
                    </a:p>
                  </a:txBody>
                  <a:tcPr/>
                </a:tc>
                <a:extLst>
                  <a:ext uri="{0D108BD9-81ED-4DB2-BD59-A6C34878D82A}">
                    <a16:rowId xmlns:a16="http://schemas.microsoft.com/office/drawing/2014/main" val="3307493765"/>
                  </a:ext>
                </a:extLst>
              </a:tr>
              <a:tr h="370840">
                <a:tc>
                  <a:txBody>
                    <a:bodyPr/>
                    <a:lstStyle/>
                    <a:p>
                      <a:r>
                        <a:rPr lang="en-US" noProof="0" dirty="0"/>
                        <a:t>Lack of Secure Update Mechanism</a:t>
                      </a:r>
                    </a:p>
                  </a:txBody>
                  <a:tcPr/>
                </a:tc>
                <a:extLst>
                  <a:ext uri="{0D108BD9-81ED-4DB2-BD59-A6C34878D82A}">
                    <a16:rowId xmlns:a16="http://schemas.microsoft.com/office/drawing/2014/main" val="2918390815"/>
                  </a:ext>
                </a:extLst>
              </a:tr>
              <a:tr h="370840">
                <a:tc>
                  <a:txBody>
                    <a:bodyPr/>
                    <a:lstStyle/>
                    <a:p>
                      <a:r>
                        <a:rPr lang="en-US" noProof="0" dirty="0"/>
                        <a:t>Use of Insecure or Outdated Components</a:t>
                      </a:r>
                    </a:p>
                  </a:txBody>
                  <a:tcPr/>
                </a:tc>
                <a:extLst>
                  <a:ext uri="{0D108BD9-81ED-4DB2-BD59-A6C34878D82A}">
                    <a16:rowId xmlns:a16="http://schemas.microsoft.com/office/drawing/2014/main" val="1681581720"/>
                  </a:ext>
                </a:extLst>
              </a:tr>
              <a:tr h="370840">
                <a:tc>
                  <a:txBody>
                    <a:bodyPr/>
                    <a:lstStyle/>
                    <a:p>
                      <a:r>
                        <a:rPr lang="en-US" noProof="0" dirty="0"/>
                        <a:t>Insufficient Privacy Protection </a:t>
                      </a:r>
                    </a:p>
                  </a:txBody>
                  <a:tcPr/>
                </a:tc>
                <a:extLst>
                  <a:ext uri="{0D108BD9-81ED-4DB2-BD59-A6C34878D82A}">
                    <a16:rowId xmlns:a16="http://schemas.microsoft.com/office/drawing/2014/main" val="2735012878"/>
                  </a:ext>
                </a:extLst>
              </a:tr>
              <a:tr h="370840">
                <a:tc>
                  <a:txBody>
                    <a:bodyPr/>
                    <a:lstStyle/>
                    <a:p>
                      <a:r>
                        <a:rPr lang="en-US" noProof="0" dirty="0"/>
                        <a:t>Insecure Data Transfer and Storage </a:t>
                      </a:r>
                    </a:p>
                  </a:txBody>
                  <a:tcPr/>
                </a:tc>
                <a:extLst>
                  <a:ext uri="{0D108BD9-81ED-4DB2-BD59-A6C34878D82A}">
                    <a16:rowId xmlns:a16="http://schemas.microsoft.com/office/drawing/2014/main" val="1679314668"/>
                  </a:ext>
                </a:extLst>
              </a:tr>
              <a:tr h="370840">
                <a:tc>
                  <a:txBody>
                    <a:bodyPr/>
                    <a:lstStyle/>
                    <a:p>
                      <a:r>
                        <a:rPr lang="en-US" noProof="0" dirty="0"/>
                        <a:t>Lack of Device Management </a:t>
                      </a:r>
                    </a:p>
                  </a:txBody>
                  <a:tcPr/>
                </a:tc>
                <a:extLst>
                  <a:ext uri="{0D108BD9-81ED-4DB2-BD59-A6C34878D82A}">
                    <a16:rowId xmlns:a16="http://schemas.microsoft.com/office/drawing/2014/main" val="294298395"/>
                  </a:ext>
                </a:extLst>
              </a:tr>
              <a:tr h="370840">
                <a:tc>
                  <a:txBody>
                    <a:bodyPr/>
                    <a:lstStyle/>
                    <a:p>
                      <a:r>
                        <a:rPr lang="en-US" noProof="0" dirty="0"/>
                        <a:t>Insecure Default Settings </a:t>
                      </a:r>
                    </a:p>
                  </a:txBody>
                  <a:tcPr/>
                </a:tc>
                <a:extLst>
                  <a:ext uri="{0D108BD9-81ED-4DB2-BD59-A6C34878D82A}">
                    <a16:rowId xmlns:a16="http://schemas.microsoft.com/office/drawing/2014/main" val="3303697290"/>
                  </a:ext>
                </a:extLst>
              </a:tr>
              <a:tr h="370840">
                <a:tc>
                  <a:txBody>
                    <a:bodyPr/>
                    <a:lstStyle/>
                    <a:p>
                      <a:r>
                        <a:rPr lang="en-US" noProof="0" dirty="0"/>
                        <a:t>Lack of Physical Hardening</a:t>
                      </a:r>
                    </a:p>
                  </a:txBody>
                  <a:tcPr/>
                </a:tc>
                <a:extLst>
                  <a:ext uri="{0D108BD9-81ED-4DB2-BD59-A6C34878D82A}">
                    <a16:rowId xmlns:a16="http://schemas.microsoft.com/office/drawing/2014/main" val="3665946968"/>
                  </a:ext>
                </a:extLst>
              </a:tr>
            </a:tbl>
          </a:graphicData>
        </a:graphic>
      </p:graphicFrame>
      <p:sp>
        <p:nvSpPr>
          <p:cNvPr id="2" name="Titolo 1">
            <a:extLst>
              <a:ext uri="{FF2B5EF4-FFF2-40B4-BE49-F238E27FC236}">
                <a16:creationId xmlns:a16="http://schemas.microsoft.com/office/drawing/2014/main" id="{C19EEC7E-176B-C840-844D-ACBED6E7AD68}"/>
              </a:ext>
            </a:extLst>
          </p:cNvPr>
          <p:cNvSpPr>
            <a:spLocks noGrp="1"/>
          </p:cNvSpPr>
          <p:nvPr>
            <p:ph type="title"/>
          </p:nvPr>
        </p:nvSpPr>
        <p:spPr/>
        <p:txBody>
          <a:bodyPr/>
          <a:lstStyle/>
          <a:p>
            <a:r>
              <a:rPr lang="en-US" dirty="0"/>
              <a:t>IOT Top 10 Vulnerabilities</a:t>
            </a:r>
          </a:p>
        </p:txBody>
      </p:sp>
      <p:graphicFrame>
        <p:nvGraphicFramePr>
          <p:cNvPr id="7" name="Segnaposto contenuto 6">
            <a:extLst>
              <a:ext uri="{FF2B5EF4-FFF2-40B4-BE49-F238E27FC236}">
                <a16:creationId xmlns:a16="http://schemas.microsoft.com/office/drawing/2014/main" id="{3F2346E2-01E3-7D40-8DE8-587097AB20F3}"/>
              </a:ext>
            </a:extLst>
          </p:cNvPr>
          <p:cNvGraphicFramePr>
            <a:graphicFrameLocks noGrp="1"/>
          </p:cNvGraphicFramePr>
          <p:nvPr>
            <p:ph idx="1"/>
            <p:extLst>
              <p:ext uri="{D42A27DB-BD31-4B8C-83A1-F6EECF244321}">
                <p14:modId xmlns:p14="http://schemas.microsoft.com/office/powerpoint/2010/main" val="2777745216"/>
              </p:ext>
            </p:extLst>
          </p:nvPr>
        </p:nvGraphicFramePr>
        <p:xfrm>
          <a:off x="1373189" y="2160242"/>
          <a:ext cx="3802062" cy="4079240"/>
        </p:xfrm>
        <a:graphic>
          <a:graphicData uri="http://schemas.openxmlformats.org/drawingml/2006/table">
            <a:tbl>
              <a:tblPr firstRow="1" bandRow="1">
                <a:tableStyleId>{5C22544A-7EE6-4342-B048-85BDC9FD1C3A}</a:tableStyleId>
              </a:tblPr>
              <a:tblGrid>
                <a:gridCol w="3802062">
                  <a:extLst>
                    <a:ext uri="{9D8B030D-6E8A-4147-A177-3AD203B41FA5}">
                      <a16:colId xmlns:a16="http://schemas.microsoft.com/office/drawing/2014/main" val="3952424820"/>
                    </a:ext>
                  </a:extLst>
                </a:gridCol>
              </a:tblGrid>
              <a:tr h="370840">
                <a:tc>
                  <a:txBody>
                    <a:bodyPr/>
                    <a:lstStyle/>
                    <a:p>
                      <a:r>
                        <a:rPr lang="en-US" noProof="0" dirty="0">
                          <a:solidFill>
                            <a:srgbClr val="FF0000"/>
                          </a:solidFill>
                        </a:rPr>
                        <a:t>Mobile</a:t>
                      </a:r>
                    </a:p>
                  </a:txBody>
                  <a:tcPr/>
                </a:tc>
                <a:extLst>
                  <a:ext uri="{0D108BD9-81ED-4DB2-BD59-A6C34878D82A}">
                    <a16:rowId xmlns:a16="http://schemas.microsoft.com/office/drawing/2014/main" val="422149801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solidFill>
                            <a:srgbClr val="FF0000"/>
                          </a:solidFill>
                        </a:rPr>
                        <a:t>Improper Platform Usage</a:t>
                      </a:r>
                    </a:p>
                  </a:txBody>
                  <a:tcPr/>
                </a:tc>
                <a:extLst>
                  <a:ext uri="{0D108BD9-81ED-4DB2-BD59-A6C34878D82A}">
                    <a16:rowId xmlns:a16="http://schemas.microsoft.com/office/drawing/2014/main" val="1258804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Data Storage</a:t>
                      </a:r>
                    </a:p>
                  </a:txBody>
                  <a:tcPr/>
                </a:tc>
                <a:extLst>
                  <a:ext uri="{0D108BD9-81ED-4DB2-BD59-A6C34878D82A}">
                    <a16:rowId xmlns:a16="http://schemas.microsoft.com/office/drawing/2014/main" val="3332902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Communication</a:t>
                      </a:r>
                    </a:p>
                  </a:txBody>
                  <a:tcPr/>
                </a:tc>
                <a:extLst>
                  <a:ext uri="{0D108BD9-81ED-4DB2-BD59-A6C34878D82A}">
                    <a16:rowId xmlns:a16="http://schemas.microsoft.com/office/drawing/2014/main" val="844303354"/>
                  </a:ext>
                </a:extLst>
              </a:tr>
              <a:tr h="370840">
                <a:tc>
                  <a:txBody>
                    <a:bodyPr/>
                    <a:lstStyle/>
                    <a:p>
                      <a:r>
                        <a:rPr lang="en-US" sz="1800" b="0" i="0" kern="1200" noProof="0" dirty="0">
                          <a:solidFill>
                            <a:srgbClr val="FF0000"/>
                          </a:solidFill>
                          <a:effectLst/>
                          <a:latin typeface="+mn-lt"/>
                          <a:ea typeface="+mn-ea"/>
                          <a:cs typeface="+mn-cs"/>
                        </a:rPr>
                        <a:t>Insecure Authentication</a:t>
                      </a:r>
                    </a:p>
                  </a:txBody>
                  <a:tcPr/>
                </a:tc>
                <a:extLst>
                  <a:ext uri="{0D108BD9-81ED-4DB2-BD59-A6C34878D82A}">
                    <a16:rowId xmlns:a16="http://schemas.microsoft.com/office/drawing/2014/main" val="8116433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Insufficient Cryptography</a:t>
                      </a:r>
                    </a:p>
                  </a:txBody>
                  <a:tcPr/>
                </a:tc>
                <a:extLst>
                  <a:ext uri="{0D108BD9-81ED-4DB2-BD59-A6C34878D82A}">
                    <a16:rowId xmlns:a16="http://schemas.microsoft.com/office/drawing/2014/main" val="15559956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Insecure Authorization</a:t>
                      </a:r>
                    </a:p>
                  </a:txBody>
                  <a:tcPr/>
                </a:tc>
                <a:extLst>
                  <a:ext uri="{0D108BD9-81ED-4DB2-BD59-A6C34878D82A}">
                    <a16:rowId xmlns:a16="http://schemas.microsoft.com/office/drawing/2014/main" val="36528557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Poor Code Quality</a:t>
                      </a:r>
                    </a:p>
                  </a:txBody>
                  <a:tcPr/>
                </a:tc>
                <a:extLst>
                  <a:ext uri="{0D108BD9-81ED-4DB2-BD59-A6C34878D82A}">
                    <a16:rowId xmlns:a16="http://schemas.microsoft.com/office/drawing/2014/main" val="42566431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Code Tampering</a:t>
                      </a:r>
                    </a:p>
                  </a:txBody>
                  <a:tcPr/>
                </a:tc>
                <a:extLst>
                  <a:ext uri="{0D108BD9-81ED-4DB2-BD59-A6C34878D82A}">
                    <a16:rowId xmlns:a16="http://schemas.microsoft.com/office/drawing/2014/main" val="17770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Reverse Engineering</a:t>
                      </a:r>
                    </a:p>
                  </a:txBody>
                  <a:tcPr/>
                </a:tc>
                <a:extLst>
                  <a:ext uri="{0D108BD9-81ED-4DB2-BD59-A6C34878D82A}">
                    <a16:rowId xmlns:a16="http://schemas.microsoft.com/office/drawing/2014/main" val="34433561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noProof="0" dirty="0">
                          <a:solidFill>
                            <a:srgbClr val="FF0000"/>
                          </a:solidFill>
                          <a:effectLst/>
                          <a:latin typeface="+mn-lt"/>
                          <a:ea typeface="+mn-ea"/>
                          <a:cs typeface="+mn-cs"/>
                        </a:rPr>
                        <a:t>Extraneous Functionality</a:t>
                      </a:r>
                    </a:p>
                  </a:txBody>
                  <a:tcPr/>
                </a:tc>
                <a:extLst>
                  <a:ext uri="{0D108BD9-81ED-4DB2-BD59-A6C34878D82A}">
                    <a16:rowId xmlns:a16="http://schemas.microsoft.com/office/drawing/2014/main" val="4236338384"/>
                  </a:ext>
                </a:extLst>
              </a:tr>
            </a:tbl>
          </a:graphicData>
        </a:graphic>
      </p:graphicFrame>
      <p:sp>
        <p:nvSpPr>
          <p:cNvPr id="3" name="Parentesi graffa chiusa 2">
            <a:extLst>
              <a:ext uri="{FF2B5EF4-FFF2-40B4-BE49-F238E27FC236}">
                <a16:creationId xmlns:a16="http://schemas.microsoft.com/office/drawing/2014/main" id="{CFE57F78-0BE8-AE41-9783-EABAD5E105BD}"/>
              </a:ext>
            </a:extLst>
          </p:cNvPr>
          <p:cNvSpPr/>
          <p:nvPr/>
        </p:nvSpPr>
        <p:spPr>
          <a:xfrm>
            <a:off x="5210173" y="2528888"/>
            <a:ext cx="1300162" cy="3710593"/>
          </a:xfrm>
          <a:prstGeom prst="rightBrace">
            <a:avLst>
              <a:gd name="adj1" fmla="val 41666"/>
              <a:gd name="adj2" fmla="val 24396"/>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9413C006-DDE9-C848-B420-7656060E59CD}"/>
              </a:ext>
            </a:extLst>
          </p:cNvPr>
          <p:cNvSpPr/>
          <p:nvPr/>
        </p:nvSpPr>
        <p:spPr>
          <a:xfrm>
            <a:off x="6573836" y="3264694"/>
            <a:ext cx="2814637" cy="328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2706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7"/>
          <p:cNvPicPr preferRelativeResize="0"/>
          <p:nvPr/>
        </p:nvPicPr>
        <p:blipFill>
          <a:blip r:embed="rId3">
            <a:alphaModFix/>
          </a:blip>
          <a:stretch>
            <a:fillRect/>
          </a:stretch>
        </p:blipFill>
        <p:spPr>
          <a:xfrm>
            <a:off x="3943350" y="3429000"/>
            <a:ext cx="7833052" cy="3210367"/>
          </a:xfrm>
          <a:prstGeom prst="rect">
            <a:avLst/>
          </a:prstGeom>
          <a:noFill/>
          <a:ln>
            <a:noFill/>
          </a:ln>
        </p:spPr>
      </p:pic>
      <p:sp>
        <p:nvSpPr>
          <p:cNvPr id="171" name="Google Shape;171;p27"/>
          <p:cNvSpPr txBox="1">
            <a:spLocks noGrp="1"/>
          </p:cNvSpPr>
          <p:nvPr>
            <p:ph type="title"/>
          </p:nvPr>
        </p:nvSpPr>
        <p:spPr>
          <a:xfrm>
            <a:off x="1087112" y="428233"/>
            <a:ext cx="10257163" cy="1108400"/>
          </a:xfrm>
          <a:prstGeom prst="rect">
            <a:avLst/>
          </a:prstGeom>
        </p:spPr>
        <p:txBody>
          <a:bodyPr spcFirstLastPara="1" vert="horz" wrap="square" lIns="121900" tIns="121900" rIns="121900" bIns="121900" rtlCol="0" anchor="b" anchorCtr="0">
            <a:noAutofit/>
          </a:bodyPr>
          <a:lstStyle/>
          <a:p>
            <a:r>
              <a:rPr lang="it" dirty="0"/>
              <a:t>Analyzing the ecosystem: limitations</a:t>
            </a:r>
            <a:endParaRPr dirty="0"/>
          </a:p>
        </p:txBody>
      </p:sp>
      <p:sp>
        <p:nvSpPr>
          <p:cNvPr id="172" name="Google Shape;172;p27"/>
          <p:cNvSpPr txBox="1">
            <a:spLocks noGrp="1"/>
          </p:cNvSpPr>
          <p:nvPr>
            <p:ph type="body" idx="1"/>
          </p:nvPr>
        </p:nvSpPr>
        <p:spPr>
          <a:xfrm>
            <a:off x="415600" y="1536633"/>
            <a:ext cx="11360800" cy="2315200"/>
          </a:xfrm>
          <a:prstGeom prst="rect">
            <a:avLst/>
          </a:prstGeom>
        </p:spPr>
        <p:txBody>
          <a:bodyPr spcFirstLastPara="1" vert="horz" wrap="square" lIns="121900" tIns="121900" rIns="121900" bIns="121900" rtlCol="0" anchor="t" anchorCtr="0">
            <a:noAutofit/>
          </a:bodyPr>
          <a:lstStyle/>
          <a:p>
            <a:pPr algn="just">
              <a:lnSpc>
                <a:spcPct val="115000"/>
              </a:lnSpc>
              <a:buClr>
                <a:srgbClr val="000000"/>
              </a:buClr>
            </a:pPr>
            <a:r>
              <a:rPr lang="it" dirty="0"/>
              <a:t>Manual security inspection does not scale</a:t>
            </a:r>
            <a:endParaRPr dirty="0"/>
          </a:p>
          <a:p>
            <a:pPr algn="just">
              <a:lnSpc>
                <a:spcPct val="115000"/>
              </a:lnSpc>
              <a:buClr>
                <a:srgbClr val="000000"/>
              </a:buClr>
            </a:pPr>
            <a:r>
              <a:rPr lang="it" dirty="0"/>
              <a:t>Testing does not offer adequate level of assurance</a:t>
            </a:r>
            <a:endParaRPr dirty="0"/>
          </a:p>
          <a:p>
            <a:pPr algn="just">
              <a:lnSpc>
                <a:spcPct val="115000"/>
              </a:lnSpc>
              <a:buClr>
                <a:srgbClr val="000000"/>
              </a:buClr>
            </a:pPr>
            <a:r>
              <a:rPr lang="it" dirty="0"/>
              <a:t>Existing techniques do not explore the </a:t>
            </a:r>
            <a:r>
              <a:rPr lang="it" u="sng" dirty="0">
                <a:solidFill>
                  <a:srgbClr val="FF0000"/>
                </a:solidFill>
              </a:rPr>
              <a:t>interaction among different domains </a:t>
            </a:r>
            <a:endParaRPr u="sng" dirty="0">
              <a:solidFill>
                <a:srgbClr val="FF0000"/>
              </a:solidFill>
            </a:endParaRPr>
          </a:p>
          <a:p>
            <a:pPr algn="just">
              <a:lnSpc>
                <a:spcPct val="115000"/>
              </a:lnSpc>
              <a:buClr>
                <a:srgbClr val="000000"/>
              </a:buClr>
            </a:pPr>
            <a:r>
              <a:rPr lang="it" dirty="0"/>
              <a:t>Secure-SDLC is not enough to prevent security risks</a:t>
            </a:r>
            <a:endParaRPr dirty="0"/>
          </a:p>
          <a:p>
            <a:pPr marL="0" indent="0">
              <a:spcAft>
                <a:spcPts val="2133"/>
              </a:spcAft>
              <a:buNone/>
            </a:pPr>
            <a:endParaRPr dirty="0"/>
          </a:p>
        </p:txBody>
      </p:sp>
    </p:spTree>
    <p:extLst>
      <p:ext uri="{BB962C8B-B14F-4D97-AF65-F5344CB8AC3E}">
        <p14:creationId xmlns:p14="http://schemas.microsoft.com/office/powerpoint/2010/main" val="254004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415600" y="494833"/>
            <a:ext cx="8762400" cy="737600"/>
          </a:xfrm>
          <a:prstGeom prst="rect">
            <a:avLst/>
          </a:prstGeom>
        </p:spPr>
        <p:txBody>
          <a:bodyPr spcFirstLastPara="1" vert="horz" wrap="square" lIns="121900" tIns="121900" rIns="121900" bIns="121900" rtlCol="0" anchor="b" anchorCtr="0">
            <a:noAutofit/>
          </a:bodyPr>
          <a:lstStyle/>
          <a:p>
            <a:pPr algn="ctr"/>
            <a:r>
              <a:rPr lang="it"/>
              <a:t>Research Battle Plan</a:t>
            </a:r>
            <a:endParaRPr/>
          </a:p>
        </p:txBody>
      </p:sp>
      <p:sp>
        <p:nvSpPr>
          <p:cNvPr id="178" name="Google Shape;178;p28"/>
          <p:cNvSpPr txBox="1">
            <a:spLocks noGrp="1"/>
          </p:cNvSpPr>
          <p:nvPr>
            <p:ph type="body" idx="1"/>
          </p:nvPr>
        </p:nvSpPr>
        <p:spPr>
          <a:xfrm>
            <a:off x="760049" y="1144302"/>
            <a:ext cx="7898176" cy="2604800"/>
          </a:xfrm>
          <a:prstGeom prst="rect">
            <a:avLst/>
          </a:prstGeom>
        </p:spPr>
        <p:txBody>
          <a:bodyPr spcFirstLastPara="1" vert="horz" wrap="square" lIns="121900" tIns="121900" rIns="121900" bIns="121900" rtlCol="0" anchor="t" anchorCtr="0">
            <a:noAutofit/>
          </a:bodyPr>
          <a:lstStyle/>
          <a:p>
            <a:pPr marL="152396" indent="0" algn="just">
              <a:buClr>
                <a:srgbClr val="000000"/>
              </a:buClr>
              <a:buNone/>
            </a:pPr>
            <a:r>
              <a:rPr lang="it" dirty="0"/>
              <a:t>Leverage the research background in Mobile Security and Application security to build a new generation of methodologies and tools for the security analysis of the interaction among different domains.</a:t>
            </a:r>
            <a:endParaRPr dirty="0"/>
          </a:p>
        </p:txBody>
      </p:sp>
      <p:pic>
        <p:nvPicPr>
          <p:cNvPr id="179" name="Google Shape;179;p28"/>
          <p:cNvPicPr preferRelativeResize="0"/>
          <p:nvPr/>
        </p:nvPicPr>
        <p:blipFill rotWithShape="1">
          <a:blip r:embed="rId3">
            <a:alphaModFix/>
          </a:blip>
          <a:srcRect r="30211" b="2162"/>
          <a:stretch/>
        </p:blipFill>
        <p:spPr>
          <a:xfrm>
            <a:off x="5630767" y="0"/>
            <a:ext cx="6573519" cy="6720840"/>
          </a:xfrm>
          <a:custGeom>
            <a:avLst/>
            <a:gdLst/>
            <a:ahLst/>
            <a:cxnLst/>
            <a:rect l="l" t="t" r="r" b="b"/>
            <a:pathLst>
              <a:path w="9390741" h="6858000" extrusionOk="0">
                <a:moveTo>
                  <a:pt x="9390741" y="2744432"/>
                </a:moveTo>
                <a:lnTo>
                  <a:pt x="9390741" y="5258113"/>
                </a:lnTo>
                <a:lnTo>
                  <a:pt x="7810132" y="6858000"/>
                </a:lnTo>
                <a:lnTo>
                  <a:pt x="5326741" y="6858000"/>
                </a:lnTo>
                <a:close/>
                <a:moveTo>
                  <a:pt x="9390741" y="48575"/>
                </a:moveTo>
                <a:lnTo>
                  <a:pt x="9390741" y="2562256"/>
                </a:lnTo>
                <a:lnTo>
                  <a:pt x="5146761" y="6858000"/>
                </a:lnTo>
                <a:lnTo>
                  <a:pt x="2663371" y="6858000"/>
                </a:lnTo>
                <a:close/>
                <a:moveTo>
                  <a:pt x="6775360" y="0"/>
                </a:moveTo>
                <a:lnTo>
                  <a:pt x="9258751" y="0"/>
                </a:lnTo>
                <a:lnTo>
                  <a:pt x="2483391" y="6858000"/>
                </a:lnTo>
                <a:lnTo>
                  <a:pt x="0" y="6858000"/>
                </a:lnTo>
                <a:close/>
              </a:path>
            </a:pathLst>
          </a:custGeom>
          <a:noFill/>
          <a:ln>
            <a:noFill/>
          </a:ln>
        </p:spPr>
      </p:pic>
      <p:sp>
        <p:nvSpPr>
          <p:cNvPr id="180" name="Google Shape;180;p28"/>
          <p:cNvSpPr/>
          <p:nvPr/>
        </p:nvSpPr>
        <p:spPr>
          <a:xfrm>
            <a:off x="1855692" y="4129829"/>
            <a:ext cx="5273771"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latin typeface="Arial"/>
                <a:cs typeface="Arial"/>
                <a:sym typeface="Arial"/>
              </a:rPr>
              <a:t>Modeling the cross-domain </a:t>
            </a:r>
            <a:r>
              <a:rPr lang="it" sz="2400" b="1" dirty="0">
                <a:latin typeface="Arial"/>
                <a:cs typeface="Arial"/>
                <a:sym typeface="Wingdings" pitchFamily="2" charset="2"/>
              </a:rPr>
              <a:t> </a:t>
            </a:r>
            <a:r>
              <a:rPr lang="it" sz="2400" b="1" dirty="0">
                <a:solidFill>
                  <a:srgbClr val="FF0000"/>
                </a:solidFill>
                <a:latin typeface="Arial"/>
                <a:cs typeface="Arial"/>
                <a:sym typeface="Wingdings" pitchFamily="2" charset="2"/>
              </a:rPr>
              <a:t>Ecosystem-level Analysis</a:t>
            </a:r>
            <a:endParaRPr sz="2400" dirty="0">
              <a:solidFill>
                <a:srgbClr val="FF0000"/>
              </a:solidFill>
            </a:endParaRPr>
          </a:p>
        </p:txBody>
      </p:sp>
      <p:sp>
        <p:nvSpPr>
          <p:cNvPr id="181" name="Google Shape;181;p28"/>
          <p:cNvSpPr/>
          <p:nvPr/>
        </p:nvSpPr>
        <p:spPr>
          <a:xfrm>
            <a:off x="1573030" y="5060443"/>
            <a:ext cx="8594594"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Define «meaningful» security policies </a:t>
            </a:r>
            <a:endParaRPr sz="2400" dirty="0"/>
          </a:p>
        </p:txBody>
      </p:sp>
      <p:sp>
        <p:nvSpPr>
          <p:cNvPr id="182" name="Google Shape;182;p28"/>
          <p:cNvSpPr/>
          <p:nvPr/>
        </p:nvSpPr>
        <p:spPr>
          <a:xfrm>
            <a:off x="1573030" y="5904833"/>
            <a:ext cx="4340400" cy="535600"/>
          </a:xfrm>
          <a:prstGeom prst="rect">
            <a:avLst/>
          </a:prstGeom>
          <a:noFill/>
          <a:ln>
            <a:noFill/>
          </a:ln>
        </p:spPr>
        <p:txBody>
          <a:bodyPr spcFirstLastPara="1" wrap="square" lIns="121900" tIns="60933" rIns="121900" bIns="60933" anchor="t" anchorCtr="0">
            <a:noAutofit/>
          </a:bodyPr>
          <a:lstStyle/>
          <a:p>
            <a:pPr>
              <a:lnSpc>
                <a:spcPct val="120000"/>
              </a:lnSpc>
              <a:buClr>
                <a:srgbClr val="184466"/>
              </a:buClr>
              <a:buSzPts val="1800"/>
            </a:pPr>
            <a:r>
              <a:rPr lang="it" sz="2400" b="1" dirty="0"/>
              <a:t>In-depth security analysis</a:t>
            </a:r>
            <a:endParaRPr sz="2400" dirty="0"/>
          </a:p>
        </p:txBody>
      </p:sp>
      <p:sp>
        <p:nvSpPr>
          <p:cNvPr id="185" name="Google Shape;185;p28"/>
          <p:cNvSpPr/>
          <p:nvPr/>
        </p:nvSpPr>
        <p:spPr>
          <a:xfrm>
            <a:off x="1082754" y="5940540"/>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6" name="Google Shape;186;p28"/>
          <p:cNvSpPr/>
          <p:nvPr/>
        </p:nvSpPr>
        <p:spPr>
          <a:xfrm>
            <a:off x="1082755" y="5129188"/>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
        <p:nvSpPr>
          <p:cNvPr id="187" name="Google Shape;187;p28"/>
          <p:cNvSpPr/>
          <p:nvPr/>
        </p:nvSpPr>
        <p:spPr>
          <a:xfrm>
            <a:off x="1125447" y="4222362"/>
            <a:ext cx="447583" cy="464187"/>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EC735A"/>
          </a:solidFill>
          <a:ln>
            <a:noFill/>
          </a:ln>
        </p:spPr>
        <p:txBody>
          <a:bodyPr spcFirstLastPara="1" wrap="square" lIns="162533" tIns="81267" rIns="162533" bIns="81267" anchor="t" anchorCtr="0">
            <a:noAutofit/>
          </a:bodyPr>
          <a:lstStyle/>
          <a:p>
            <a:pPr>
              <a:buClr>
                <a:srgbClr val="000000"/>
              </a:buClr>
              <a:buSzPts val="2400"/>
            </a:pPr>
            <a:endParaRPr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1212646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320072" y="1518434"/>
            <a:ext cx="6651235" cy="1655333"/>
          </a:xfrm>
          <a:prstGeom prst="rect">
            <a:avLst/>
          </a:prstGeom>
          <a:noFill/>
          <a:ln>
            <a:noFill/>
          </a:ln>
        </p:spPr>
      </p:pic>
      <p:sp>
        <p:nvSpPr>
          <p:cNvPr id="149" name="Google Shape;149;p24"/>
          <p:cNvSpPr txBox="1">
            <a:spLocks noGrp="1"/>
          </p:cNvSpPr>
          <p:nvPr>
            <p:ph type="title"/>
          </p:nvPr>
        </p:nvSpPr>
        <p:spPr>
          <a:xfrm>
            <a:off x="967838" y="154801"/>
            <a:ext cx="10919362" cy="1108400"/>
          </a:xfrm>
          <a:prstGeom prst="rect">
            <a:avLst/>
          </a:prstGeom>
        </p:spPr>
        <p:txBody>
          <a:bodyPr spcFirstLastPara="1" vert="horz" wrap="square" lIns="121900" tIns="121900" rIns="121900" bIns="121900" rtlCol="0" anchor="b" anchorCtr="0">
            <a:noAutofit/>
          </a:bodyPr>
          <a:lstStyle/>
          <a:p>
            <a:pPr>
              <a:buClr>
                <a:schemeClr val="dk1"/>
              </a:buClr>
              <a:buSzPts val="1100"/>
            </a:pPr>
            <a:r>
              <a:rPr lang="it" dirty="0"/>
              <a:t>Do we really need to care about Mobile and IOT?</a:t>
            </a:r>
            <a:endParaRPr dirty="0"/>
          </a:p>
        </p:txBody>
      </p:sp>
      <p:sp>
        <p:nvSpPr>
          <p:cNvPr id="150" name="Google Shape;150;p24"/>
          <p:cNvSpPr txBox="1"/>
          <p:nvPr/>
        </p:nvSpPr>
        <p:spPr>
          <a:xfrm>
            <a:off x="1240548" y="3144708"/>
            <a:ext cx="8465200" cy="933600"/>
          </a:xfrm>
          <a:prstGeom prst="rect">
            <a:avLst/>
          </a:prstGeom>
          <a:noFill/>
          <a:ln>
            <a:noFill/>
          </a:ln>
        </p:spPr>
        <p:txBody>
          <a:bodyPr spcFirstLastPara="1" wrap="square" lIns="121900" tIns="121900" rIns="121900" bIns="121900" anchor="t" anchorCtr="0">
            <a:noAutofit/>
          </a:bodyPr>
          <a:lstStyle/>
          <a:p>
            <a:r>
              <a:rPr lang="it" sz="1467" u="sng">
                <a:solidFill>
                  <a:schemeClr val="hlink"/>
                </a:solidFill>
                <a:hlinkClick r:id="rId4"/>
              </a:rPr>
              <a:t>https://www.bankinfosecurity.com/rising-attack-vector-for-industrial-iot-smartphone-apps-a-10580</a:t>
            </a:r>
            <a:endParaRPr sz="2400"/>
          </a:p>
        </p:txBody>
      </p:sp>
      <p:pic>
        <p:nvPicPr>
          <p:cNvPr id="151" name="Google Shape;151;p24"/>
          <p:cNvPicPr preferRelativeResize="0"/>
          <p:nvPr/>
        </p:nvPicPr>
        <p:blipFill>
          <a:blip r:embed="rId5">
            <a:alphaModFix/>
          </a:blip>
          <a:stretch>
            <a:fillRect/>
          </a:stretch>
        </p:blipFill>
        <p:spPr>
          <a:xfrm>
            <a:off x="1320072" y="3684234"/>
            <a:ext cx="8637035" cy="2132800"/>
          </a:xfrm>
          <a:prstGeom prst="rect">
            <a:avLst/>
          </a:prstGeom>
          <a:noFill/>
          <a:ln>
            <a:noFill/>
          </a:ln>
        </p:spPr>
      </p:pic>
      <p:sp>
        <p:nvSpPr>
          <p:cNvPr id="152" name="Google Shape;152;p24"/>
          <p:cNvSpPr txBox="1"/>
          <p:nvPr/>
        </p:nvSpPr>
        <p:spPr>
          <a:xfrm>
            <a:off x="1226400" y="5886148"/>
            <a:ext cx="9739200" cy="517600"/>
          </a:xfrm>
          <a:prstGeom prst="rect">
            <a:avLst/>
          </a:prstGeom>
          <a:noFill/>
          <a:ln>
            <a:noFill/>
          </a:ln>
        </p:spPr>
        <p:txBody>
          <a:bodyPr spcFirstLastPara="1" wrap="square" lIns="121900" tIns="121900" rIns="121900" bIns="121900" anchor="t" anchorCtr="0">
            <a:noAutofit/>
          </a:bodyPr>
          <a:lstStyle/>
          <a:p>
            <a:r>
              <a:rPr lang="it" sz="1467" u="sng" dirty="0">
                <a:solidFill>
                  <a:schemeClr val="hlink"/>
                </a:solidFill>
                <a:hlinkClick r:id="rId6"/>
              </a:rPr>
              <a:t>https://www.zdnet.com/article/tens-of-thousands-of-cars-left-exposed-to-thieves-due-to-a-hardcoded-password/</a:t>
            </a:r>
            <a:endParaRPr sz="2400" dirty="0"/>
          </a:p>
        </p:txBody>
      </p:sp>
    </p:spTree>
    <p:extLst>
      <p:ext uri="{BB962C8B-B14F-4D97-AF65-F5344CB8AC3E}">
        <p14:creationId xmlns:p14="http://schemas.microsoft.com/office/powerpoint/2010/main" val="40801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 calcmode="lin" valueType="num">
                                      <p:cBhvr additive="base">
                                        <p:cTn id="17" dur="500" fill="hold"/>
                                        <p:tgtEl>
                                          <p:spTgt spid="151"/>
                                        </p:tgtEl>
                                        <p:attrNameLst>
                                          <p:attrName>ppt_x</p:attrName>
                                        </p:attrNameLst>
                                      </p:cBhvr>
                                      <p:tavLst>
                                        <p:tav tm="0">
                                          <p:val>
                                            <p:strVal val="#ppt_x"/>
                                          </p:val>
                                        </p:tav>
                                        <p:tav tm="100000">
                                          <p:val>
                                            <p:strVal val="#ppt_x"/>
                                          </p:val>
                                        </p:tav>
                                      </p:tavLst>
                                    </p:anim>
                                    <p:anim calcmode="lin" valueType="num">
                                      <p:cBhvr additive="base">
                                        <p:cTn id="18" dur="500" fill="hold"/>
                                        <p:tgtEl>
                                          <p:spTgt spid="15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additive="base">
                                        <p:cTn id="21" dur="500" fill="hold"/>
                                        <p:tgtEl>
                                          <p:spTgt spid="152"/>
                                        </p:tgtEl>
                                        <p:attrNameLst>
                                          <p:attrName>ppt_x</p:attrName>
                                        </p:attrNameLst>
                                      </p:cBhvr>
                                      <p:tavLst>
                                        <p:tav tm="0">
                                          <p:val>
                                            <p:strVal val="#ppt_x"/>
                                          </p:val>
                                        </p:tav>
                                        <p:tav tm="100000">
                                          <p:val>
                                            <p:strVal val="#ppt_x"/>
                                          </p:val>
                                        </p:tav>
                                      </p:tavLst>
                                    </p:anim>
                                    <p:anim calcmode="lin" valueType="num">
                                      <p:cBhvr additive="base">
                                        <p:cTn id="22"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EC26A711-F83C-EA4A-A2EE-2FCC4FB5BF66}"/>
              </a:ext>
            </a:extLst>
          </p:cNvPr>
          <p:cNvSpPr/>
          <p:nvPr/>
        </p:nvSpPr>
        <p:spPr>
          <a:xfrm>
            <a:off x="1760297" y="2637528"/>
            <a:ext cx="9283941" cy="123133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Rettangolo con angoli arrotondati 46">
            <a:extLst>
              <a:ext uri="{FF2B5EF4-FFF2-40B4-BE49-F238E27FC236}">
                <a16:creationId xmlns:a16="http://schemas.microsoft.com/office/drawing/2014/main" id="{F43BB75B-8D12-4B42-AD1A-D501832AAD56}"/>
              </a:ext>
            </a:extLst>
          </p:cNvPr>
          <p:cNvSpPr/>
          <p:nvPr/>
        </p:nvSpPr>
        <p:spPr>
          <a:xfrm>
            <a:off x="5201091" y="111453"/>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BCE8E337-3BD6-6546-92AA-2789A9BA7756}"/>
              </a:ext>
            </a:extLst>
          </p:cNvPr>
          <p:cNvSpPr>
            <a:spLocks noGrp="1"/>
          </p:cNvSpPr>
          <p:nvPr>
            <p:ph type="title"/>
          </p:nvPr>
        </p:nvSpPr>
        <p:spPr>
          <a:xfrm>
            <a:off x="7686250" y="303742"/>
            <a:ext cx="4740275" cy="964789"/>
          </a:xfrm>
        </p:spPr>
        <p:txBody>
          <a:bodyPr>
            <a:normAutofit fontScale="90000"/>
          </a:bodyPr>
          <a:lstStyle/>
          <a:p>
            <a:r>
              <a:rPr lang="en-US" dirty="0"/>
              <a:t>Research Challenge: META-LEVEL (STATIC) Analysis</a:t>
            </a:r>
          </a:p>
        </p:txBody>
      </p:sp>
      <p:pic>
        <p:nvPicPr>
          <p:cNvPr id="11" name="Segnaposto contenuto 10" descr="Contratto">
            <a:extLst>
              <a:ext uri="{FF2B5EF4-FFF2-40B4-BE49-F238E27FC236}">
                <a16:creationId xmlns:a16="http://schemas.microsoft.com/office/drawing/2014/main" id="{5C12350E-B9FA-9B47-9B5E-D8151E8028D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60297" y="2637528"/>
            <a:ext cx="1246326" cy="1246326"/>
          </a:xfrm>
          <a:effectLst>
            <a:outerShdw blurRad="50800" dist="38100" dir="2700000" algn="tl" rotWithShape="0">
              <a:prstClr val="black">
                <a:alpha val="40000"/>
              </a:prstClr>
            </a:outerShdw>
          </a:effectLst>
        </p:spPr>
      </p:pic>
      <p:pic>
        <p:nvPicPr>
          <p:cNvPr id="5" name="Immagine 4">
            <a:extLst>
              <a:ext uri="{FF2B5EF4-FFF2-40B4-BE49-F238E27FC236}">
                <a16:creationId xmlns:a16="http://schemas.microsoft.com/office/drawing/2014/main" id="{3EA79E20-2B4C-AB47-8E2D-C89826E1ED36}"/>
              </a:ext>
            </a:extLst>
          </p:cNvPr>
          <p:cNvPicPr>
            <a:picLocks noChangeAspect="1"/>
          </p:cNvPicPr>
          <p:nvPr/>
        </p:nvPicPr>
        <p:blipFill>
          <a:blip r:embed="rId4"/>
          <a:stretch>
            <a:fillRect/>
          </a:stretch>
        </p:blipFill>
        <p:spPr>
          <a:xfrm>
            <a:off x="1760297" y="5023060"/>
            <a:ext cx="1284286" cy="1246326"/>
          </a:xfrm>
          <a:prstGeom prst="rect">
            <a:avLst/>
          </a:prstGeom>
        </p:spPr>
      </p:pic>
      <p:pic>
        <p:nvPicPr>
          <p:cNvPr id="7" name="Immagine 6" descr="Immagine che contiene automobile, sedile, interni&#10;&#10;Descrizione generata automaticamente">
            <a:extLst>
              <a:ext uri="{FF2B5EF4-FFF2-40B4-BE49-F238E27FC236}">
                <a16:creationId xmlns:a16="http://schemas.microsoft.com/office/drawing/2014/main" id="{26DA38C2-C1DD-6149-B9ED-4C13CA5193C0}"/>
              </a:ext>
            </a:extLst>
          </p:cNvPr>
          <p:cNvPicPr>
            <a:picLocks noChangeAspect="1"/>
          </p:cNvPicPr>
          <p:nvPr/>
        </p:nvPicPr>
        <p:blipFill>
          <a:blip r:embed="rId5"/>
          <a:stretch>
            <a:fillRect/>
          </a:stretch>
        </p:blipFill>
        <p:spPr>
          <a:xfrm>
            <a:off x="9877676" y="4923552"/>
            <a:ext cx="847699" cy="1480311"/>
          </a:xfrm>
          <a:prstGeom prst="rect">
            <a:avLst/>
          </a:prstGeom>
        </p:spPr>
      </p:pic>
      <p:pic>
        <p:nvPicPr>
          <p:cNvPr id="9" name="Immagine 8">
            <a:extLst>
              <a:ext uri="{FF2B5EF4-FFF2-40B4-BE49-F238E27FC236}">
                <a16:creationId xmlns:a16="http://schemas.microsoft.com/office/drawing/2014/main" id="{75FFC0E2-A227-EB49-BF5E-80C07D5A7FF4}"/>
              </a:ext>
            </a:extLst>
          </p:cNvPr>
          <p:cNvPicPr>
            <a:picLocks noChangeAspect="1"/>
          </p:cNvPicPr>
          <p:nvPr/>
        </p:nvPicPr>
        <p:blipFill>
          <a:blip r:embed="rId6"/>
          <a:stretch>
            <a:fillRect/>
          </a:stretch>
        </p:blipFill>
        <p:spPr>
          <a:xfrm>
            <a:off x="5117777" y="4986777"/>
            <a:ext cx="2571346" cy="1473820"/>
          </a:xfrm>
          <a:prstGeom prst="rect">
            <a:avLst/>
          </a:prstGeom>
        </p:spPr>
      </p:pic>
      <p:sp>
        <p:nvSpPr>
          <p:cNvPr id="4" name="CasellaDiTesto 3">
            <a:extLst>
              <a:ext uri="{FF2B5EF4-FFF2-40B4-BE49-F238E27FC236}">
                <a16:creationId xmlns:a16="http://schemas.microsoft.com/office/drawing/2014/main" id="{27236C83-C02C-FD4A-99DF-3084D90F9484}"/>
              </a:ext>
            </a:extLst>
          </p:cNvPr>
          <p:cNvSpPr txBox="1"/>
          <p:nvPr/>
        </p:nvSpPr>
        <p:spPr>
          <a:xfrm>
            <a:off x="1116768" y="6274149"/>
            <a:ext cx="2571345" cy="369332"/>
          </a:xfrm>
          <a:prstGeom prst="rect">
            <a:avLst/>
          </a:prstGeom>
          <a:noFill/>
        </p:spPr>
        <p:txBody>
          <a:bodyPr wrap="none" rtlCol="0">
            <a:spAutoFit/>
          </a:bodyPr>
          <a:lstStyle/>
          <a:p>
            <a:r>
              <a:rPr lang="it-IT" dirty="0"/>
              <a:t>Samsung </a:t>
            </a:r>
            <a:r>
              <a:rPr lang="it-IT" dirty="0" err="1"/>
              <a:t>SmartHome</a:t>
            </a:r>
            <a:r>
              <a:rPr lang="it-IT" dirty="0"/>
              <a:t> </a:t>
            </a:r>
            <a:r>
              <a:rPr lang="it-IT" dirty="0" err="1"/>
              <a:t>App</a:t>
            </a:r>
            <a:endParaRPr lang="it-IT" dirty="0"/>
          </a:p>
        </p:txBody>
      </p:sp>
      <p:sp>
        <p:nvSpPr>
          <p:cNvPr id="8" name="CasellaDiTesto 7">
            <a:extLst>
              <a:ext uri="{FF2B5EF4-FFF2-40B4-BE49-F238E27FC236}">
                <a16:creationId xmlns:a16="http://schemas.microsoft.com/office/drawing/2014/main" id="{3ECE0832-CAED-6B47-908E-74432273CC34}"/>
              </a:ext>
            </a:extLst>
          </p:cNvPr>
          <p:cNvSpPr txBox="1"/>
          <p:nvPr/>
        </p:nvSpPr>
        <p:spPr>
          <a:xfrm>
            <a:off x="5395225" y="6403863"/>
            <a:ext cx="1957395" cy="369332"/>
          </a:xfrm>
          <a:prstGeom prst="rect">
            <a:avLst/>
          </a:prstGeom>
          <a:noFill/>
        </p:spPr>
        <p:txBody>
          <a:bodyPr wrap="none" rtlCol="0">
            <a:spAutoFit/>
          </a:bodyPr>
          <a:lstStyle/>
          <a:p>
            <a:r>
              <a:rPr lang="it-IT" dirty="0"/>
              <a:t>Samsung </a:t>
            </a:r>
            <a:r>
              <a:rPr lang="it-IT" dirty="0" err="1"/>
              <a:t>SmartHub</a:t>
            </a:r>
            <a:endParaRPr lang="it-IT" dirty="0"/>
          </a:p>
        </p:txBody>
      </p:sp>
      <p:sp>
        <p:nvSpPr>
          <p:cNvPr id="10" name="CasellaDiTesto 9">
            <a:extLst>
              <a:ext uri="{FF2B5EF4-FFF2-40B4-BE49-F238E27FC236}">
                <a16:creationId xmlns:a16="http://schemas.microsoft.com/office/drawing/2014/main" id="{CA0B57D0-3EB1-524A-BB2D-E900C2D0A60C}"/>
              </a:ext>
            </a:extLst>
          </p:cNvPr>
          <p:cNvSpPr txBox="1"/>
          <p:nvPr/>
        </p:nvSpPr>
        <p:spPr>
          <a:xfrm>
            <a:off x="9150574" y="6332426"/>
            <a:ext cx="2334485" cy="369332"/>
          </a:xfrm>
          <a:prstGeom prst="rect">
            <a:avLst/>
          </a:prstGeom>
          <a:noFill/>
        </p:spPr>
        <p:txBody>
          <a:bodyPr wrap="none" rtlCol="0">
            <a:spAutoFit/>
          </a:bodyPr>
          <a:lstStyle/>
          <a:p>
            <a:r>
              <a:rPr lang="it-IT" dirty="0"/>
              <a:t>Samsung </a:t>
            </a:r>
            <a:r>
              <a:rPr lang="it-IT" dirty="0" err="1"/>
              <a:t>Arrival</a:t>
            </a:r>
            <a:r>
              <a:rPr lang="it-IT" dirty="0"/>
              <a:t> Sensor</a:t>
            </a:r>
          </a:p>
        </p:txBody>
      </p:sp>
      <p:pic>
        <p:nvPicPr>
          <p:cNvPr id="12" name="Segnaposto contenuto 10" descr="Contratto">
            <a:extLst>
              <a:ext uri="{FF2B5EF4-FFF2-40B4-BE49-F238E27FC236}">
                <a16:creationId xmlns:a16="http://schemas.microsoft.com/office/drawing/2014/main" id="{EE8BAD33-CB9D-7545-8C3F-7D2A40AED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759" y="2637528"/>
            <a:ext cx="1246326" cy="1246326"/>
          </a:xfrm>
          <a:prstGeom prst="rect">
            <a:avLst/>
          </a:prstGeom>
          <a:effectLst>
            <a:outerShdw blurRad="50800" dist="38100" dir="2700000" algn="tl" rotWithShape="0">
              <a:prstClr val="black">
                <a:alpha val="40000"/>
              </a:prstClr>
            </a:outerShdw>
          </a:effectLst>
        </p:spPr>
      </p:pic>
      <p:pic>
        <p:nvPicPr>
          <p:cNvPr id="13" name="Segnaposto contenuto 10" descr="Contratto">
            <a:extLst>
              <a:ext uri="{FF2B5EF4-FFF2-40B4-BE49-F238E27FC236}">
                <a16:creationId xmlns:a16="http://schemas.microsoft.com/office/drawing/2014/main" id="{0CB0B705-C685-1044-B88C-3189D9E06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1925" y="2637528"/>
            <a:ext cx="1246326" cy="1246326"/>
          </a:xfrm>
          <a:prstGeom prst="rect">
            <a:avLst/>
          </a:prstGeom>
          <a:effectLst>
            <a:outerShdw blurRad="50800" dist="38100" dir="2700000" algn="tl" rotWithShape="0">
              <a:prstClr val="black">
                <a:alpha val="40000"/>
              </a:prstClr>
            </a:outerShdw>
          </a:effectLst>
        </p:spPr>
      </p:pic>
      <p:sp>
        <p:nvSpPr>
          <p:cNvPr id="17" name="Freccia su 16">
            <a:extLst>
              <a:ext uri="{FF2B5EF4-FFF2-40B4-BE49-F238E27FC236}">
                <a16:creationId xmlns:a16="http://schemas.microsoft.com/office/drawing/2014/main" id="{B9113D05-4F54-7143-BEEF-08A474E4ED18}"/>
              </a:ext>
            </a:extLst>
          </p:cNvPr>
          <p:cNvSpPr/>
          <p:nvPr/>
        </p:nvSpPr>
        <p:spPr>
          <a:xfrm flipH="1">
            <a:off x="2171448" y="3868865"/>
            <a:ext cx="424023" cy="1139206"/>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su 17">
            <a:extLst>
              <a:ext uri="{FF2B5EF4-FFF2-40B4-BE49-F238E27FC236}">
                <a16:creationId xmlns:a16="http://schemas.microsoft.com/office/drawing/2014/main" id="{87FBFF90-261B-8644-A6F6-33929FF330DC}"/>
              </a:ext>
            </a:extLst>
          </p:cNvPr>
          <p:cNvSpPr/>
          <p:nvPr/>
        </p:nvSpPr>
        <p:spPr>
          <a:xfrm flipH="1">
            <a:off x="6167433" y="3868865"/>
            <a:ext cx="424023" cy="1117912"/>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Freccia su 18">
            <a:extLst>
              <a:ext uri="{FF2B5EF4-FFF2-40B4-BE49-F238E27FC236}">
                <a16:creationId xmlns:a16="http://schemas.microsoft.com/office/drawing/2014/main" id="{2177292A-9D7A-9B44-BC47-E9899D5BF1BD}"/>
              </a:ext>
            </a:extLst>
          </p:cNvPr>
          <p:cNvSpPr/>
          <p:nvPr/>
        </p:nvSpPr>
        <p:spPr>
          <a:xfrm flipH="1">
            <a:off x="10033075" y="3868864"/>
            <a:ext cx="424023" cy="1054687"/>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7403CB4B-46D7-434E-82EE-F2896B4EF6C5}"/>
              </a:ext>
            </a:extLst>
          </p:cNvPr>
          <p:cNvSpPr txBox="1"/>
          <p:nvPr/>
        </p:nvSpPr>
        <p:spPr>
          <a:xfrm>
            <a:off x="2595471"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1" name="CasellaDiTesto 20">
            <a:extLst>
              <a:ext uri="{FF2B5EF4-FFF2-40B4-BE49-F238E27FC236}">
                <a16:creationId xmlns:a16="http://schemas.microsoft.com/office/drawing/2014/main" id="{85E82280-F10B-9A4D-AD2E-95492D30204B}"/>
              </a:ext>
            </a:extLst>
          </p:cNvPr>
          <p:cNvSpPr txBox="1"/>
          <p:nvPr/>
        </p:nvSpPr>
        <p:spPr>
          <a:xfrm>
            <a:off x="6496580" y="4268791"/>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sp>
        <p:nvSpPr>
          <p:cNvPr id="22" name="CasellaDiTesto 21">
            <a:extLst>
              <a:ext uri="{FF2B5EF4-FFF2-40B4-BE49-F238E27FC236}">
                <a16:creationId xmlns:a16="http://schemas.microsoft.com/office/drawing/2014/main" id="{28D28493-12E6-2049-8CDE-75136420DA5D}"/>
              </a:ext>
            </a:extLst>
          </p:cNvPr>
          <p:cNvSpPr txBox="1"/>
          <p:nvPr/>
        </p:nvSpPr>
        <p:spPr>
          <a:xfrm>
            <a:off x="10457098" y="4196152"/>
            <a:ext cx="1480598" cy="400110"/>
          </a:xfrm>
          <a:prstGeom prst="rect">
            <a:avLst/>
          </a:prstGeom>
          <a:noFill/>
        </p:spPr>
        <p:txBody>
          <a:bodyPr wrap="none" rtlCol="0">
            <a:spAutoFit/>
          </a:bodyPr>
          <a:lstStyle/>
          <a:p>
            <a:r>
              <a:rPr lang="it-IT" sz="2000" dirty="0" err="1">
                <a:solidFill>
                  <a:srgbClr val="FFC000"/>
                </a:solidFill>
              </a:rPr>
              <a:t>Extract</a:t>
            </a:r>
            <a:r>
              <a:rPr lang="it-IT" sz="2000" dirty="0">
                <a:solidFill>
                  <a:srgbClr val="FFC000"/>
                </a:solidFill>
              </a:rPr>
              <a:t>/</a:t>
            </a:r>
            <a:r>
              <a:rPr lang="it-IT" sz="2000" dirty="0" err="1">
                <a:solidFill>
                  <a:srgbClr val="FFC000"/>
                </a:solidFill>
              </a:rPr>
              <a:t>Infer</a:t>
            </a:r>
            <a:endParaRPr lang="it-IT" sz="2000" dirty="0">
              <a:solidFill>
                <a:srgbClr val="FFC000"/>
              </a:solidFill>
            </a:endParaRPr>
          </a:p>
        </p:txBody>
      </p:sp>
      <p:pic>
        <p:nvPicPr>
          <p:cNvPr id="33" name="Segnaposto contenuto 10" descr="Contratto">
            <a:extLst>
              <a:ext uri="{FF2B5EF4-FFF2-40B4-BE49-F238E27FC236}">
                <a16:creationId xmlns:a16="http://schemas.microsoft.com/office/drawing/2014/main" id="{EB314EA6-EBB1-EB42-9063-33CE03E85B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1151" y="111453"/>
            <a:ext cx="835173" cy="835173"/>
          </a:xfrm>
          <a:prstGeom prst="rect">
            <a:avLst/>
          </a:prstGeom>
          <a:effectLst>
            <a:outerShdw blurRad="50800" dist="38100" dir="2700000" algn="tl" rotWithShape="0">
              <a:prstClr val="black">
                <a:alpha val="40000"/>
              </a:prstClr>
            </a:outerShdw>
          </a:effectLst>
        </p:spPr>
      </p:pic>
      <p:pic>
        <p:nvPicPr>
          <p:cNvPr id="34" name="Segnaposto contenuto 10" descr="Contratto">
            <a:extLst>
              <a:ext uri="{FF2B5EF4-FFF2-40B4-BE49-F238E27FC236}">
                <a16:creationId xmlns:a16="http://schemas.microsoft.com/office/drawing/2014/main" id="{071277EB-27B1-F44B-ADBC-9384BAF5C2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8787" y="111453"/>
            <a:ext cx="835173" cy="835173"/>
          </a:xfrm>
          <a:prstGeom prst="rect">
            <a:avLst/>
          </a:prstGeom>
          <a:effectLst>
            <a:outerShdw blurRad="50800" dist="38100" dir="2700000" algn="tl" rotWithShape="0">
              <a:prstClr val="black">
                <a:alpha val="40000"/>
              </a:prstClr>
            </a:outerShdw>
          </a:effectLst>
        </p:spPr>
      </p:pic>
      <p:pic>
        <p:nvPicPr>
          <p:cNvPr id="35" name="Segnaposto contenuto 10" descr="Contratto">
            <a:extLst>
              <a:ext uri="{FF2B5EF4-FFF2-40B4-BE49-F238E27FC236}">
                <a16:creationId xmlns:a16="http://schemas.microsoft.com/office/drawing/2014/main" id="{B2B65730-B93A-D240-BE7D-7CCFC85E55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24736" y="793387"/>
            <a:ext cx="835173" cy="835173"/>
          </a:xfrm>
          <a:prstGeom prst="rect">
            <a:avLst/>
          </a:prstGeom>
          <a:effectLst>
            <a:outerShdw blurRad="50800" dist="38100" dir="2700000" algn="tl" rotWithShape="0">
              <a:prstClr val="black">
                <a:alpha val="40000"/>
              </a:prstClr>
            </a:outerShdw>
          </a:effectLst>
        </p:spPr>
      </p:pic>
      <p:cxnSp>
        <p:nvCxnSpPr>
          <p:cNvPr id="37" name="Connettore 2 36">
            <a:extLst>
              <a:ext uri="{FF2B5EF4-FFF2-40B4-BE49-F238E27FC236}">
                <a16:creationId xmlns:a16="http://schemas.microsoft.com/office/drawing/2014/main" id="{02B07CCF-0BBD-D843-964E-7F0F18F45C65}"/>
              </a:ext>
            </a:extLst>
          </p:cNvPr>
          <p:cNvCxnSpPr>
            <a:stCxn id="33" idx="3"/>
            <a:endCxn id="34" idx="1"/>
          </p:cNvCxnSpPr>
          <p:nvPr/>
        </p:nvCxnSpPr>
        <p:spPr>
          <a:xfrm>
            <a:off x="6126323" y="529040"/>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Connettore 2 41">
            <a:extLst>
              <a:ext uri="{FF2B5EF4-FFF2-40B4-BE49-F238E27FC236}">
                <a16:creationId xmlns:a16="http://schemas.microsoft.com/office/drawing/2014/main" id="{4D654C89-783E-BC46-8BC2-EF2F352355E4}"/>
              </a:ext>
            </a:extLst>
          </p:cNvPr>
          <p:cNvCxnSpPr>
            <a:stCxn id="35" idx="3"/>
            <a:endCxn id="34" idx="2"/>
          </p:cNvCxnSpPr>
          <p:nvPr/>
        </p:nvCxnSpPr>
        <p:spPr>
          <a:xfrm flipV="1">
            <a:off x="6759909" y="946626"/>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EF8DA184-1864-F445-82B3-FB5BED5355C5}"/>
              </a:ext>
            </a:extLst>
          </p:cNvPr>
          <p:cNvCxnSpPr>
            <a:stCxn id="35" idx="1"/>
            <a:endCxn id="33" idx="2"/>
          </p:cNvCxnSpPr>
          <p:nvPr/>
        </p:nvCxnSpPr>
        <p:spPr>
          <a:xfrm flipH="1" flipV="1">
            <a:off x="5708738" y="946626"/>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A76C4E8D-554B-BD4E-B152-405175160B4C}"/>
              </a:ext>
            </a:extLst>
          </p:cNvPr>
          <p:cNvSpPr txBox="1"/>
          <p:nvPr/>
        </p:nvSpPr>
        <p:spPr>
          <a:xfrm>
            <a:off x="8770201" y="2276099"/>
            <a:ext cx="2274037" cy="461665"/>
          </a:xfrm>
          <a:prstGeom prst="rect">
            <a:avLst/>
          </a:prstGeom>
          <a:solidFill>
            <a:schemeClr val="accent3">
              <a:lumMod val="20000"/>
              <a:lumOff val="80000"/>
            </a:schemeClr>
          </a:solidFill>
        </p:spPr>
        <p:txBody>
          <a:bodyPr wrap="square" rtlCol="0">
            <a:spAutoFit/>
          </a:bodyPr>
          <a:lstStyle/>
          <a:p>
            <a:r>
              <a:rPr lang="en-US" sz="2400" dirty="0">
                <a:solidFill>
                  <a:srgbClr val="FF0000"/>
                </a:solidFill>
              </a:rPr>
              <a:t>Meta-language </a:t>
            </a:r>
          </a:p>
        </p:txBody>
      </p:sp>
      <p:sp>
        <p:nvSpPr>
          <p:cNvPr id="50" name="CasellaDiTesto 49">
            <a:extLst>
              <a:ext uri="{FF2B5EF4-FFF2-40B4-BE49-F238E27FC236}">
                <a16:creationId xmlns:a16="http://schemas.microsoft.com/office/drawing/2014/main" id="{DF35B653-83FD-D943-8D9E-9F338506C072}"/>
              </a:ext>
            </a:extLst>
          </p:cNvPr>
          <p:cNvSpPr txBox="1"/>
          <p:nvPr/>
        </p:nvSpPr>
        <p:spPr>
          <a:xfrm>
            <a:off x="1376803" y="870006"/>
            <a:ext cx="3657559" cy="461665"/>
          </a:xfrm>
          <a:prstGeom prst="rect">
            <a:avLst/>
          </a:prstGeom>
          <a:solidFill>
            <a:schemeClr val="accent1"/>
          </a:solidFill>
        </p:spPr>
        <p:txBody>
          <a:bodyPr wrap="square" rtlCol="0">
            <a:spAutoFit/>
          </a:bodyPr>
          <a:lstStyle/>
          <a:p>
            <a:r>
              <a:rPr lang="en-US" sz="2400" dirty="0">
                <a:solidFill>
                  <a:srgbClr val="FF0000"/>
                </a:solidFill>
              </a:rPr>
              <a:t>Paradigm-agnostic modeling</a:t>
            </a:r>
          </a:p>
        </p:txBody>
      </p:sp>
      <p:sp>
        <p:nvSpPr>
          <p:cNvPr id="53" name="Parentesi graffa chiusa 52">
            <a:extLst>
              <a:ext uri="{FF2B5EF4-FFF2-40B4-BE49-F238E27FC236}">
                <a16:creationId xmlns:a16="http://schemas.microsoft.com/office/drawing/2014/main" id="{A08B701D-794D-2441-A8E5-C4425FD38695}"/>
              </a:ext>
            </a:extLst>
          </p:cNvPr>
          <p:cNvSpPr/>
          <p:nvPr/>
        </p:nvSpPr>
        <p:spPr>
          <a:xfrm rot="16200000">
            <a:off x="6058946" y="-2267840"/>
            <a:ext cx="702412" cy="8916203"/>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it-IT"/>
          </a:p>
        </p:txBody>
      </p:sp>
      <p:pic>
        <p:nvPicPr>
          <p:cNvPr id="57" name="Immagine 56">
            <a:extLst>
              <a:ext uri="{FF2B5EF4-FFF2-40B4-BE49-F238E27FC236}">
                <a16:creationId xmlns:a16="http://schemas.microsoft.com/office/drawing/2014/main" id="{9BBD19B9-6919-AD4F-A2AC-93B4C2F76655}"/>
              </a:ext>
            </a:extLst>
          </p:cNvPr>
          <p:cNvPicPr>
            <a:picLocks noChangeAspect="1"/>
          </p:cNvPicPr>
          <p:nvPr/>
        </p:nvPicPr>
        <p:blipFill>
          <a:blip r:embed="rId11"/>
          <a:stretch>
            <a:fillRect/>
          </a:stretch>
        </p:blipFill>
        <p:spPr>
          <a:xfrm>
            <a:off x="8638898" y="1668056"/>
            <a:ext cx="2334485" cy="2322263"/>
          </a:xfrm>
          <a:prstGeom prst="rect">
            <a:avLst/>
          </a:prstGeom>
        </p:spPr>
      </p:pic>
      <p:pic>
        <p:nvPicPr>
          <p:cNvPr id="59" name="Immagine 58" descr="Immagine che contiene interni, tavolo, parete, sedendo&#10;&#10;Descrizione generata automaticamente">
            <a:extLst>
              <a:ext uri="{FF2B5EF4-FFF2-40B4-BE49-F238E27FC236}">
                <a16:creationId xmlns:a16="http://schemas.microsoft.com/office/drawing/2014/main" id="{0D539E69-CD49-3C41-B883-9B8758824A09}"/>
              </a:ext>
            </a:extLst>
          </p:cNvPr>
          <p:cNvPicPr>
            <a:picLocks noChangeAspect="1"/>
          </p:cNvPicPr>
          <p:nvPr/>
        </p:nvPicPr>
        <p:blipFill>
          <a:blip r:embed="rId12"/>
          <a:stretch>
            <a:fillRect/>
          </a:stretch>
        </p:blipFill>
        <p:spPr>
          <a:xfrm>
            <a:off x="1225466" y="1143747"/>
            <a:ext cx="3874550" cy="3874550"/>
          </a:xfrm>
          <a:prstGeom prst="rect">
            <a:avLst/>
          </a:prstGeom>
        </p:spPr>
      </p:pic>
      <p:pic>
        <p:nvPicPr>
          <p:cNvPr id="61" name="Immagine 60" descr="Immagine che contiene elettronico&#10;&#10;Descrizione generata automaticamente">
            <a:extLst>
              <a:ext uri="{FF2B5EF4-FFF2-40B4-BE49-F238E27FC236}">
                <a16:creationId xmlns:a16="http://schemas.microsoft.com/office/drawing/2014/main" id="{61D6816A-4ABA-554D-A42A-EDBC7425E153}"/>
              </a:ext>
            </a:extLst>
          </p:cNvPr>
          <p:cNvPicPr>
            <a:picLocks noChangeAspect="1"/>
          </p:cNvPicPr>
          <p:nvPr/>
        </p:nvPicPr>
        <p:blipFill>
          <a:blip r:embed="rId13"/>
          <a:stretch>
            <a:fillRect/>
          </a:stretch>
        </p:blipFill>
        <p:spPr>
          <a:xfrm>
            <a:off x="6091888" y="3720957"/>
            <a:ext cx="1738669" cy="2608003"/>
          </a:xfrm>
          <a:prstGeom prst="rect">
            <a:avLst/>
          </a:prstGeom>
        </p:spPr>
      </p:pic>
      <p:sp>
        <p:nvSpPr>
          <p:cNvPr id="64" name="Freccia tridirezionale 63">
            <a:extLst>
              <a:ext uri="{FF2B5EF4-FFF2-40B4-BE49-F238E27FC236}">
                <a16:creationId xmlns:a16="http://schemas.microsoft.com/office/drawing/2014/main" id="{54E91053-991D-3040-9784-F6B470E21DF6}"/>
              </a:ext>
            </a:extLst>
          </p:cNvPr>
          <p:cNvSpPr/>
          <p:nvPr/>
        </p:nvSpPr>
        <p:spPr>
          <a:xfrm rot="10800000">
            <a:off x="5426039" y="2366046"/>
            <a:ext cx="3107726" cy="1221069"/>
          </a:xfrm>
          <a:prstGeom prst="leftRigh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402990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ppt_x"/>
                                          </p:val>
                                        </p:tav>
                                        <p:tav tm="100000">
                                          <p:val>
                                            <p:strVal val="#ppt_x"/>
                                          </p:val>
                                        </p:tav>
                                      </p:tavLst>
                                    </p:anim>
                                    <p:anim calcmode="lin" valueType="num">
                                      <p:cBhvr additive="base">
                                        <p:cTn id="72" dur="500" fill="hold"/>
                                        <p:tgtEl>
                                          <p:spTgt spid="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ppt_x"/>
                                          </p:val>
                                        </p:tav>
                                        <p:tav tm="100000">
                                          <p:val>
                                            <p:strVal val="#ppt_x"/>
                                          </p:val>
                                        </p:tav>
                                      </p:tavLst>
                                    </p:anim>
                                    <p:anim calcmode="lin" valueType="num">
                                      <p:cBhvr additive="base">
                                        <p:cTn id="8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additive="base">
                                        <p:cTn id="89" dur="500" fill="hold"/>
                                        <p:tgtEl>
                                          <p:spTgt spid="33"/>
                                        </p:tgtEl>
                                        <p:attrNameLst>
                                          <p:attrName>ppt_x</p:attrName>
                                        </p:attrNameLst>
                                      </p:cBhvr>
                                      <p:tavLst>
                                        <p:tav tm="0">
                                          <p:val>
                                            <p:strVal val="#ppt_x"/>
                                          </p:val>
                                        </p:tav>
                                        <p:tav tm="100000">
                                          <p:val>
                                            <p:strVal val="#ppt_x"/>
                                          </p:val>
                                        </p:tav>
                                      </p:tavLst>
                                    </p:anim>
                                    <p:anim calcmode="lin" valueType="num">
                                      <p:cBhvr additive="base">
                                        <p:cTn id="90" dur="500" fill="hold"/>
                                        <p:tgtEl>
                                          <p:spTgt spid="3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ppt_x"/>
                                          </p:val>
                                        </p:tav>
                                        <p:tav tm="100000">
                                          <p:val>
                                            <p:strVal val="#ppt_x"/>
                                          </p:val>
                                        </p:tav>
                                      </p:tavLst>
                                    </p:anim>
                                    <p:anim calcmode="lin" valueType="num">
                                      <p:cBhvr additive="base">
                                        <p:cTn id="94" dur="500" fill="hold"/>
                                        <p:tgtEl>
                                          <p:spTgt spid="3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fill="hold"/>
                                        <p:tgtEl>
                                          <p:spTgt spid="37"/>
                                        </p:tgtEl>
                                        <p:attrNameLst>
                                          <p:attrName>ppt_x</p:attrName>
                                        </p:attrNameLst>
                                      </p:cBhvr>
                                      <p:tavLst>
                                        <p:tav tm="0">
                                          <p:val>
                                            <p:strVal val="#ppt_x"/>
                                          </p:val>
                                        </p:tav>
                                        <p:tav tm="100000">
                                          <p:val>
                                            <p:strVal val="#ppt_x"/>
                                          </p:val>
                                        </p:tav>
                                      </p:tavLst>
                                    </p:anim>
                                    <p:anim calcmode="lin" valueType="num">
                                      <p:cBhvr additive="base">
                                        <p:cTn id="102" dur="500" fill="hold"/>
                                        <p:tgtEl>
                                          <p:spTgt spid="37"/>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additive="base">
                                        <p:cTn id="105" dur="500" fill="hold"/>
                                        <p:tgtEl>
                                          <p:spTgt spid="42"/>
                                        </p:tgtEl>
                                        <p:attrNameLst>
                                          <p:attrName>ppt_x</p:attrName>
                                        </p:attrNameLst>
                                      </p:cBhvr>
                                      <p:tavLst>
                                        <p:tav tm="0">
                                          <p:val>
                                            <p:strVal val="#ppt_x"/>
                                          </p:val>
                                        </p:tav>
                                        <p:tav tm="100000">
                                          <p:val>
                                            <p:strVal val="#ppt_x"/>
                                          </p:val>
                                        </p:tav>
                                      </p:tavLst>
                                    </p:anim>
                                    <p:anim calcmode="lin" valueType="num">
                                      <p:cBhvr additive="base">
                                        <p:cTn id="106" dur="500" fill="hold"/>
                                        <p:tgtEl>
                                          <p:spTgt spid="4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 calcmode="lin" valueType="num">
                                      <p:cBhvr additive="base">
                                        <p:cTn id="109" dur="500" fill="hold"/>
                                        <p:tgtEl>
                                          <p:spTgt spid="44"/>
                                        </p:tgtEl>
                                        <p:attrNameLst>
                                          <p:attrName>ppt_x</p:attrName>
                                        </p:attrNameLst>
                                      </p:cBhvr>
                                      <p:tavLst>
                                        <p:tav tm="0">
                                          <p:val>
                                            <p:strVal val="#ppt_x"/>
                                          </p:val>
                                        </p:tav>
                                        <p:tav tm="100000">
                                          <p:val>
                                            <p:strVal val="#ppt_x"/>
                                          </p:val>
                                        </p:tav>
                                      </p:tavLst>
                                    </p:anim>
                                    <p:anim calcmode="lin" valueType="num">
                                      <p:cBhvr additive="base">
                                        <p:cTn id="110" dur="500" fill="hold"/>
                                        <p:tgtEl>
                                          <p:spTgt spid="4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 calcmode="lin" valueType="num">
                                      <p:cBhvr additive="base">
                                        <p:cTn id="113" dur="500" fill="hold"/>
                                        <p:tgtEl>
                                          <p:spTgt spid="53"/>
                                        </p:tgtEl>
                                        <p:attrNameLst>
                                          <p:attrName>ppt_x</p:attrName>
                                        </p:attrNameLst>
                                      </p:cBhvr>
                                      <p:tavLst>
                                        <p:tav tm="0">
                                          <p:val>
                                            <p:strVal val="#ppt_x"/>
                                          </p:val>
                                        </p:tav>
                                        <p:tav tm="100000">
                                          <p:val>
                                            <p:strVal val="#ppt_x"/>
                                          </p:val>
                                        </p:tav>
                                      </p:tavLst>
                                    </p:anim>
                                    <p:anim calcmode="lin" valueType="num">
                                      <p:cBhvr additive="base">
                                        <p:cTn id="11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xit" presetSubtype="10" fill="hold" grpId="1" nodeType="clickEffect">
                                  <p:stCondLst>
                                    <p:cond delay="0"/>
                                  </p:stCondLst>
                                  <p:childTnLst>
                                    <p:animEffect transition="out" filter="blinds(horizontal)">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transition="out" filter="blinds(horizontal)">
                                      <p:cBhvr>
                                        <p:cTn id="127" dur="500"/>
                                        <p:tgtEl>
                                          <p:spTgt spid="47"/>
                                        </p:tgtEl>
                                      </p:cBhvr>
                                    </p:animEffect>
                                    <p:set>
                                      <p:cBhvr>
                                        <p:cTn id="128" dur="1" fill="hold">
                                          <p:stCondLst>
                                            <p:cond delay="499"/>
                                          </p:stCondLst>
                                        </p:cTn>
                                        <p:tgtEl>
                                          <p:spTgt spid="47"/>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5"/>
                                        </p:tgtEl>
                                      </p:cBhvr>
                                    </p:animEffect>
                                    <p:set>
                                      <p:cBhvr>
                                        <p:cTn id="134" dur="1" fill="hold">
                                          <p:stCondLst>
                                            <p:cond delay="499"/>
                                          </p:stCondLst>
                                        </p:cTn>
                                        <p:tgtEl>
                                          <p:spTgt spid="5"/>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
                                        </p:tgtEl>
                                      </p:cBhvr>
                                    </p:animEffect>
                                    <p:set>
                                      <p:cBhvr>
                                        <p:cTn id="137" dur="1" fill="hold">
                                          <p:stCondLst>
                                            <p:cond delay="499"/>
                                          </p:stCondLst>
                                        </p:cTn>
                                        <p:tgtEl>
                                          <p:spTgt spid="7"/>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9"/>
                                        </p:tgtEl>
                                      </p:cBhvr>
                                    </p:animEffect>
                                    <p:set>
                                      <p:cBhvr>
                                        <p:cTn id="140" dur="1" fill="hold">
                                          <p:stCondLst>
                                            <p:cond delay="499"/>
                                          </p:stCondLst>
                                        </p:cTn>
                                        <p:tgtEl>
                                          <p:spTgt spid="9"/>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4"/>
                                        </p:tgtEl>
                                      </p:cBhvr>
                                    </p:animEffect>
                                    <p:set>
                                      <p:cBhvr>
                                        <p:cTn id="143" dur="1" fill="hold">
                                          <p:stCondLst>
                                            <p:cond delay="499"/>
                                          </p:stCondLst>
                                        </p:cTn>
                                        <p:tgtEl>
                                          <p:spTgt spid="4"/>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8"/>
                                        </p:tgtEl>
                                      </p:cBhvr>
                                    </p:animEffect>
                                    <p:set>
                                      <p:cBhvr>
                                        <p:cTn id="146" dur="1" fill="hold">
                                          <p:stCondLst>
                                            <p:cond delay="499"/>
                                          </p:stCondLst>
                                        </p:cTn>
                                        <p:tgtEl>
                                          <p:spTgt spid="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10"/>
                                        </p:tgtEl>
                                      </p:cBhvr>
                                    </p:animEffect>
                                    <p:set>
                                      <p:cBhvr>
                                        <p:cTn id="149" dur="1" fill="hold">
                                          <p:stCondLst>
                                            <p:cond delay="499"/>
                                          </p:stCondLst>
                                        </p:cTn>
                                        <p:tgtEl>
                                          <p:spTgt spid="10"/>
                                        </p:tgtEl>
                                        <p:attrNameLst>
                                          <p:attrName>style.visibility</p:attrName>
                                        </p:attrNameLst>
                                      </p:cBhvr>
                                      <p:to>
                                        <p:strVal val="hidden"/>
                                      </p:to>
                                    </p:set>
                                  </p:childTnLst>
                                </p:cTn>
                              </p:par>
                              <p:par>
                                <p:cTn id="150" presetID="3" presetClass="exit" presetSubtype="10" fill="hold" nodeType="withEffect">
                                  <p:stCondLst>
                                    <p:cond delay="0"/>
                                  </p:stCondLst>
                                  <p:childTnLst>
                                    <p:animEffect transition="out" filter="blinds(horizontal)">
                                      <p:cBhvr>
                                        <p:cTn id="151" dur="500"/>
                                        <p:tgtEl>
                                          <p:spTgt spid="12"/>
                                        </p:tgtEl>
                                      </p:cBhvr>
                                    </p:animEffect>
                                    <p:set>
                                      <p:cBhvr>
                                        <p:cTn id="152" dur="1" fill="hold">
                                          <p:stCondLst>
                                            <p:cond delay="499"/>
                                          </p:stCondLst>
                                        </p:cTn>
                                        <p:tgtEl>
                                          <p:spTgt spid="12"/>
                                        </p:tgtEl>
                                        <p:attrNameLst>
                                          <p:attrName>style.visibility</p:attrName>
                                        </p:attrNameLst>
                                      </p:cBhvr>
                                      <p:to>
                                        <p:strVal val="hidden"/>
                                      </p:to>
                                    </p:set>
                                  </p:childTnLst>
                                </p:cTn>
                              </p:par>
                              <p:par>
                                <p:cTn id="153" presetID="3" presetClass="exit" presetSubtype="10" fill="hold" nodeType="withEffect">
                                  <p:stCondLst>
                                    <p:cond delay="0"/>
                                  </p:stCondLst>
                                  <p:childTnLst>
                                    <p:animEffect transition="out" filter="blinds(horizontal)">
                                      <p:cBhvr>
                                        <p:cTn id="154" dur="500"/>
                                        <p:tgtEl>
                                          <p:spTgt spid="13"/>
                                        </p:tgtEl>
                                      </p:cBhvr>
                                    </p:animEffect>
                                    <p:set>
                                      <p:cBhvr>
                                        <p:cTn id="155" dur="1" fill="hold">
                                          <p:stCondLst>
                                            <p:cond delay="499"/>
                                          </p:stCondLst>
                                        </p:cTn>
                                        <p:tgtEl>
                                          <p:spTgt spid="13"/>
                                        </p:tgtEl>
                                        <p:attrNameLst>
                                          <p:attrName>style.visibility</p:attrName>
                                        </p:attrNameLst>
                                      </p:cBhvr>
                                      <p:to>
                                        <p:strVal val="hidden"/>
                                      </p:to>
                                    </p:set>
                                  </p:childTnLst>
                                </p:cTn>
                              </p:par>
                              <p:par>
                                <p:cTn id="156" presetID="3" presetClass="exit" presetSubtype="10" fill="hold" grpId="1" nodeType="withEffect">
                                  <p:stCondLst>
                                    <p:cond delay="0"/>
                                  </p:stCondLst>
                                  <p:childTnLst>
                                    <p:animEffect transition="out" filter="blinds(horizontal)">
                                      <p:cBhvr>
                                        <p:cTn id="157" dur="500"/>
                                        <p:tgtEl>
                                          <p:spTgt spid="17"/>
                                        </p:tgtEl>
                                      </p:cBhvr>
                                    </p:animEffect>
                                    <p:set>
                                      <p:cBhvr>
                                        <p:cTn id="158" dur="1" fill="hold">
                                          <p:stCondLst>
                                            <p:cond delay="499"/>
                                          </p:stCondLst>
                                        </p:cTn>
                                        <p:tgtEl>
                                          <p:spTgt spid="17"/>
                                        </p:tgtEl>
                                        <p:attrNameLst>
                                          <p:attrName>style.visibility</p:attrName>
                                        </p:attrNameLst>
                                      </p:cBhvr>
                                      <p:to>
                                        <p:strVal val="hidden"/>
                                      </p:to>
                                    </p:set>
                                  </p:childTnLst>
                                </p:cTn>
                              </p:par>
                              <p:par>
                                <p:cTn id="159" presetID="3" presetClass="exit" presetSubtype="10" fill="hold" grpId="1" nodeType="withEffect">
                                  <p:stCondLst>
                                    <p:cond delay="0"/>
                                  </p:stCondLst>
                                  <p:childTnLst>
                                    <p:animEffect transition="out" filter="blinds(horizontal)">
                                      <p:cBhvr>
                                        <p:cTn id="160" dur="500"/>
                                        <p:tgtEl>
                                          <p:spTgt spid="18"/>
                                        </p:tgtEl>
                                      </p:cBhvr>
                                    </p:animEffect>
                                    <p:set>
                                      <p:cBhvr>
                                        <p:cTn id="161" dur="1" fill="hold">
                                          <p:stCondLst>
                                            <p:cond delay="499"/>
                                          </p:stCondLst>
                                        </p:cTn>
                                        <p:tgtEl>
                                          <p:spTgt spid="18"/>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19"/>
                                        </p:tgtEl>
                                      </p:cBhvr>
                                    </p:animEffect>
                                    <p:set>
                                      <p:cBhvr>
                                        <p:cTn id="164" dur="1" fill="hold">
                                          <p:stCondLst>
                                            <p:cond delay="499"/>
                                          </p:stCondLst>
                                        </p:cTn>
                                        <p:tgtEl>
                                          <p:spTgt spid="19"/>
                                        </p:tgtEl>
                                        <p:attrNameLst>
                                          <p:attrName>style.visibility</p:attrName>
                                        </p:attrNameLst>
                                      </p:cBhvr>
                                      <p:to>
                                        <p:strVal val="hidden"/>
                                      </p:to>
                                    </p:set>
                                  </p:childTnLst>
                                </p:cTn>
                              </p:par>
                              <p:par>
                                <p:cTn id="165" presetID="3" presetClass="exit" presetSubtype="10" fill="hold" grpId="1" nodeType="withEffect">
                                  <p:stCondLst>
                                    <p:cond delay="0"/>
                                  </p:stCondLst>
                                  <p:childTnLst>
                                    <p:animEffect transition="out" filter="blinds(horizontal)">
                                      <p:cBhvr>
                                        <p:cTn id="166" dur="500"/>
                                        <p:tgtEl>
                                          <p:spTgt spid="20"/>
                                        </p:tgtEl>
                                      </p:cBhvr>
                                    </p:animEffect>
                                    <p:set>
                                      <p:cBhvr>
                                        <p:cTn id="167" dur="1" fill="hold">
                                          <p:stCondLst>
                                            <p:cond delay="499"/>
                                          </p:stCondLst>
                                        </p:cTn>
                                        <p:tgtEl>
                                          <p:spTgt spid="20"/>
                                        </p:tgtEl>
                                        <p:attrNameLst>
                                          <p:attrName>style.visibility</p:attrName>
                                        </p:attrNameLst>
                                      </p:cBhvr>
                                      <p:to>
                                        <p:strVal val="hidden"/>
                                      </p:to>
                                    </p:set>
                                  </p:childTnLst>
                                </p:cTn>
                              </p:par>
                              <p:par>
                                <p:cTn id="168" presetID="3" presetClass="exit" presetSubtype="10" fill="hold" grpId="1" nodeType="withEffect">
                                  <p:stCondLst>
                                    <p:cond delay="0"/>
                                  </p:stCondLst>
                                  <p:childTnLst>
                                    <p:animEffect transition="out" filter="blinds(horizontal)">
                                      <p:cBhvr>
                                        <p:cTn id="169" dur="500"/>
                                        <p:tgtEl>
                                          <p:spTgt spid="21"/>
                                        </p:tgtEl>
                                      </p:cBhvr>
                                    </p:animEffect>
                                    <p:set>
                                      <p:cBhvr>
                                        <p:cTn id="170" dur="1" fill="hold">
                                          <p:stCondLst>
                                            <p:cond delay="499"/>
                                          </p:stCondLst>
                                        </p:cTn>
                                        <p:tgtEl>
                                          <p:spTgt spid="21"/>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22"/>
                                        </p:tgtEl>
                                      </p:cBhvr>
                                    </p:animEffect>
                                    <p:set>
                                      <p:cBhvr>
                                        <p:cTn id="173" dur="1" fill="hold">
                                          <p:stCondLst>
                                            <p:cond delay="499"/>
                                          </p:stCondLst>
                                        </p:cTn>
                                        <p:tgtEl>
                                          <p:spTgt spid="22"/>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33"/>
                                        </p:tgtEl>
                                      </p:cBhvr>
                                    </p:animEffect>
                                    <p:set>
                                      <p:cBhvr>
                                        <p:cTn id="176" dur="1" fill="hold">
                                          <p:stCondLst>
                                            <p:cond delay="499"/>
                                          </p:stCondLst>
                                        </p:cTn>
                                        <p:tgtEl>
                                          <p:spTgt spid="33"/>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34"/>
                                        </p:tgtEl>
                                      </p:cBhvr>
                                    </p:animEffect>
                                    <p:set>
                                      <p:cBhvr>
                                        <p:cTn id="179" dur="1" fill="hold">
                                          <p:stCondLst>
                                            <p:cond delay="499"/>
                                          </p:stCondLst>
                                        </p:cTn>
                                        <p:tgtEl>
                                          <p:spTgt spid="34"/>
                                        </p:tgtEl>
                                        <p:attrNameLst>
                                          <p:attrName>style.visibility</p:attrName>
                                        </p:attrNameLst>
                                      </p:cBhvr>
                                      <p:to>
                                        <p:strVal val="hidden"/>
                                      </p:to>
                                    </p:set>
                                  </p:childTnLst>
                                </p:cTn>
                              </p:par>
                              <p:par>
                                <p:cTn id="180" presetID="3" presetClass="exit" presetSubtype="10" fill="hold" nodeType="withEffect">
                                  <p:stCondLst>
                                    <p:cond delay="0"/>
                                  </p:stCondLst>
                                  <p:childTnLst>
                                    <p:animEffect transition="out" filter="blinds(horizontal)">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3" presetClass="exit" presetSubtype="10" fill="hold" nodeType="withEffect">
                                  <p:stCondLst>
                                    <p:cond delay="0"/>
                                  </p:stCondLst>
                                  <p:childTnLst>
                                    <p:animEffect transition="out" filter="blinds(horizontal)">
                                      <p:cBhvr>
                                        <p:cTn id="184" dur="500"/>
                                        <p:tgtEl>
                                          <p:spTgt spid="37"/>
                                        </p:tgtEl>
                                      </p:cBhvr>
                                    </p:animEffect>
                                    <p:set>
                                      <p:cBhvr>
                                        <p:cTn id="185" dur="1" fill="hold">
                                          <p:stCondLst>
                                            <p:cond delay="499"/>
                                          </p:stCondLst>
                                        </p:cTn>
                                        <p:tgtEl>
                                          <p:spTgt spid="37"/>
                                        </p:tgtEl>
                                        <p:attrNameLst>
                                          <p:attrName>style.visibility</p:attrName>
                                        </p:attrNameLst>
                                      </p:cBhvr>
                                      <p:to>
                                        <p:strVal val="hidden"/>
                                      </p:to>
                                    </p:set>
                                  </p:childTnLst>
                                </p:cTn>
                              </p:par>
                              <p:par>
                                <p:cTn id="186" presetID="3" presetClass="exit" presetSubtype="10" fill="hold" nodeType="withEffect">
                                  <p:stCondLst>
                                    <p:cond delay="0"/>
                                  </p:stCondLst>
                                  <p:childTnLst>
                                    <p:animEffect transition="out" filter="blinds(horizontal)">
                                      <p:cBhvr>
                                        <p:cTn id="187" dur="500"/>
                                        <p:tgtEl>
                                          <p:spTgt spid="42"/>
                                        </p:tgtEl>
                                      </p:cBhvr>
                                    </p:animEffect>
                                    <p:set>
                                      <p:cBhvr>
                                        <p:cTn id="188" dur="1" fill="hold">
                                          <p:stCondLst>
                                            <p:cond delay="499"/>
                                          </p:stCondLst>
                                        </p:cTn>
                                        <p:tgtEl>
                                          <p:spTgt spid="42"/>
                                        </p:tgtEl>
                                        <p:attrNameLst>
                                          <p:attrName>style.visibility</p:attrName>
                                        </p:attrNameLst>
                                      </p:cBhvr>
                                      <p:to>
                                        <p:strVal val="hidden"/>
                                      </p:to>
                                    </p:set>
                                  </p:childTnLst>
                                </p:cTn>
                              </p:par>
                              <p:par>
                                <p:cTn id="189" presetID="3" presetClass="exit" presetSubtype="10" fill="hold" nodeType="withEffect">
                                  <p:stCondLst>
                                    <p:cond delay="0"/>
                                  </p:stCondLst>
                                  <p:childTnLst>
                                    <p:animEffect transition="out" filter="blinds(horizontal)">
                                      <p:cBhvr>
                                        <p:cTn id="190" dur="500"/>
                                        <p:tgtEl>
                                          <p:spTgt spid="44"/>
                                        </p:tgtEl>
                                      </p:cBhvr>
                                    </p:animEffect>
                                    <p:set>
                                      <p:cBhvr>
                                        <p:cTn id="191" dur="1" fill="hold">
                                          <p:stCondLst>
                                            <p:cond delay="499"/>
                                          </p:stCondLst>
                                        </p:cTn>
                                        <p:tgtEl>
                                          <p:spTgt spid="44"/>
                                        </p:tgtEl>
                                        <p:attrNameLst>
                                          <p:attrName>style.visibility</p:attrName>
                                        </p:attrNameLst>
                                      </p:cBhvr>
                                      <p:to>
                                        <p:strVal val="hidden"/>
                                      </p:to>
                                    </p:set>
                                  </p:childTnLst>
                                </p:cTn>
                              </p:par>
                              <p:par>
                                <p:cTn id="192" presetID="3" presetClass="exit" presetSubtype="10" fill="hold" grpId="1" nodeType="withEffect">
                                  <p:stCondLst>
                                    <p:cond delay="0"/>
                                  </p:stCondLst>
                                  <p:childTnLst>
                                    <p:animEffect transition="out" filter="blinds(horizontal)">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3" presetClass="exit" presetSubtype="10" fill="hold" grpId="1" nodeType="withEffect">
                                  <p:stCondLst>
                                    <p:cond delay="0"/>
                                  </p:stCondLst>
                                  <p:childTnLst>
                                    <p:animEffect transition="out" filter="blinds(horizontal)">
                                      <p:cBhvr>
                                        <p:cTn id="196" dur="500"/>
                                        <p:tgtEl>
                                          <p:spTgt spid="50"/>
                                        </p:tgtEl>
                                      </p:cBhvr>
                                    </p:animEffect>
                                    <p:set>
                                      <p:cBhvr>
                                        <p:cTn id="197" dur="1" fill="hold">
                                          <p:stCondLst>
                                            <p:cond delay="499"/>
                                          </p:stCondLst>
                                        </p:cTn>
                                        <p:tgtEl>
                                          <p:spTgt spid="50"/>
                                        </p:tgtEl>
                                        <p:attrNameLst>
                                          <p:attrName>style.visibility</p:attrName>
                                        </p:attrNameLst>
                                      </p:cBhvr>
                                      <p:to>
                                        <p:strVal val="hidden"/>
                                      </p:to>
                                    </p:set>
                                  </p:childTnLst>
                                </p:cTn>
                              </p:par>
                              <p:par>
                                <p:cTn id="198" presetID="3" presetClass="exit" presetSubtype="10" fill="hold" grpId="1" nodeType="withEffect">
                                  <p:stCondLst>
                                    <p:cond delay="0"/>
                                  </p:stCondLst>
                                  <p:childTnLst>
                                    <p:animEffect transition="out" filter="blinds(horizontal)">
                                      <p:cBhvr>
                                        <p:cTn id="199" dur="500"/>
                                        <p:tgtEl>
                                          <p:spTgt spid="53"/>
                                        </p:tgtEl>
                                      </p:cBhvr>
                                    </p:animEffect>
                                    <p:set>
                                      <p:cBhvr>
                                        <p:cTn id="200" dur="1" fill="hold">
                                          <p:stCondLst>
                                            <p:cond delay="499"/>
                                          </p:stCondLst>
                                        </p:cTn>
                                        <p:tgtEl>
                                          <p:spTgt spid="53"/>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 presetClass="entr" presetSubtype="4" fill="hold" nodeType="clickEffect">
                                  <p:stCondLst>
                                    <p:cond delay="0"/>
                                  </p:stCondLst>
                                  <p:childTnLst>
                                    <p:set>
                                      <p:cBhvr>
                                        <p:cTn id="204" dur="1" fill="hold">
                                          <p:stCondLst>
                                            <p:cond delay="0"/>
                                          </p:stCondLst>
                                        </p:cTn>
                                        <p:tgtEl>
                                          <p:spTgt spid="59"/>
                                        </p:tgtEl>
                                        <p:attrNameLst>
                                          <p:attrName>style.visibility</p:attrName>
                                        </p:attrNameLst>
                                      </p:cBhvr>
                                      <p:to>
                                        <p:strVal val="visible"/>
                                      </p:to>
                                    </p:set>
                                    <p:anim calcmode="lin" valueType="num">
                                      <p:cBhvr additive="base">
                                        <p:cTn id="205" dur="500" fill="hold"/>
                                        <p:tgtEl>
                                          <p:spTgt spid="59"/>
                                        </p:tgtEl>
                                        <p:attrNameLst>
                                          <p:attrName>ppt_x</p:attrName>
                                        </p:attrNameLst>
                                      </p:cBhvr>
                                      <p:tavLst>
                                        <p:tav tm="0">
                                          <p:val>
                                            <p:strVal val="#ppt_x"/>
                                          </p:val>
                                        </p:tav>
                                        <p:tav tm="100000">
                                          <p:val>
                                            <p:strVal val="#ppt_x"/>
                                          </p:val>
                                        </p:tav>
                                      </p:tavLst>
                                    </p:anim>
                                    <p:anim calcmode="lin" valueType="num">
                                      <p:cBhvr additive="base">
                                        <p:cTn id="206" dur="500" fill="hold"/>
                                        <p:tgtEl>
                                          <p:spTgt spid="5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64"/>
                                        </p:tgtEl>
                                        <p:attrNameLst>
                                          <p:attrName>style.visibility</p:attrName>
                                        </p:attrNameLst>
                                      </p:cBhvr>
                                      <p:to>
                                        <p:strVal val="visible"/>
                                      </p:to>
                                    </p:set>
                                    <p:anim calcmode="lin" valueType="num">
                                      <p:cBhvr additive="base">
                                        <p:cTn id="209" dur="500" fill="hold"/>
                                        <p:tgtEl>
                                          <p:spTgt spid="64"/>
                                        </p:tgtEl>
                                        <p:attrNameLst>
                                          <p:attrName>ppt_x</p:attrName>
                                        </p:attrNameLst>
                                      </p:cBhvr>
                                      <p:tavLst>
                                        <p:tav tm="0">
                                          <p:val>
                                            <p:strVal val="#ppt_x"/>
                                          </p:val>
                                        </p:tav>
                                        <p:tav tm="100000">
                                          <p:val>
                                            <p:strVal val="#ppt_x"/>
                                          </p:val>
                                        </p:tav>
                                      </p:tavLst>
                                    </p:anim>
                                    <p:anim calcmode="lin" valueType="num">
                                      <p:cBhvr additive="base">
                                        <p:cTn id="210" dur="500" fill="hold"/>
                                        <p:tgtEl>
                                          <p:spTgt spid="64"/>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61"/>
                                        </p:tgtEl>
                                        <p:attrNameLst>
                                          <p:attrName>style.visibility</p:attrName>
                                        </p:attrNameLst>
                                      </p:cBhvr>
                                      <p:to>
                                        <p:strVal val="visible"/>
                                      </p:to>
                                    </p:set>
                                    <p:anim calcmode="lin" valueType="num">
                                      <p:cBhvr additive="base">
                                        <p:cTn id="213" dur="500" fill="hold"/>
                                        <p:tgtEl>
                                          <p:spTgt spid="61"/>
                                        </p:tgtEl>
                                        <p:attrNameLst>
                                          <p:attrName>ppt_x</p:attrName>
                                        </p:attrNameLst>
                                      </p:cBhvr>
                                      <p:tavLst>
                                        <p:tav tm="0">
                                          <p:val>
                                            <p:strVal val="#ppt_x"/>
                                          </p:val>
                                        </p:tav>
                                        <p:tav tm="100000">
                                          <p:val>
                                            <p:strVal val="#ppt_x"/>
                                          </p:val>
                                        </p:tav>
                                      </p:tavLst>
                                    </p:anim>
                                    <p:anim calcmode="lin" valueType="num">
                                      <p:cBhvr additive="base">
                                        <p:cTn id="214" dur="500" fill="hold"/>
                                        <p:tgtEl>
                                          <p:spTgt spid="61"/>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 calcmode="lin" valueType="num">
                                      <p:cBhvr additive="base">
                                        <p:cTn id="217" dur="500" fill="hold"/>
                                        <p:tgtEl>
                                          <p:spTgt spid="57"/>
                                        </p:tgtEl>
                                        <p:attrNameLst>
                                          <p:attrName>ppt_x</p:attrName>
                                        </p:attrNameLst>
                                      </p:cBhvr>
                                      <p:tavLst>
                                        <p:tav tm="0">
                                          <p:val>
                                            <p:strVal val="#ppt_x"/>
                                          </p:val>
                                        </p:tav>
                                        <p:tav tm="100000">
                                          <p:val>
                                            <p:strVal val="#ppt_x"/>
                                          </p:val>
                                        </p:tav>
                                      </p:tavLst>
                                    </p:anim>
                                    <p:anim calcmode="lin" valueType="num">
                                      <p:cBhvr additive="base">
                                        <p:cTn id="21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 grpId="0"/>
      <p:bldP spid="4" grpId="1"/>
      <p:bldP spid="8" grpId="0"/>
      <p:bldP spid="8" grpId="1"/>
      <p:bldP spid="10" grpId="0"/>
      <p:bldP spid="10" grpId="1"/>
      <p:bldP spid="17" grpId="0" animBg="1"/>
      <p:bldP spid="17" grpId="1" animBg="1"/>
      <p:bldP spid="18" grpId="0" animBg="1"/>
      <p:bldP spid="18" grpId="1" animBg="1"/>
      <p:bldP spid="19" grpId="0" animBg="1"/>
      <p:bldP spid="19" grpId="1" animBg="1"/>
      <p:bldP spid="20" grpId="0"/>
      <p:bldP spid="20" grpId="1"/>
      <p:bldP spid="21" grpId="0"/>
      <p:bldP spid="21" grpId="1"/>
      <p:bldP spid="22" grpId="0"/>
      <p:bldP spid="22" grpId="1"/>
      <p:bldP spid="49" grpId="0" animBg="1"/>
      <p:bldP spid="49" grpId="1" animBg="1"/>
      <p:bldP spid="50" grpId="0" animBg="1"/>
      <p:bldP spid="50" grpId="1" animBg="1"/>
      <p:bldP spid="53" grpId="0" animBg="1"/>
      <p:bldP spid="53" grpId="1" animBg="1"/>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ED24B0-D22D-8644-A912-DE38EAC5D3BD}"/>
              </a:ext>
            </a:extLst>
          </p:cNvPr>
          <p:cNvSpPr>
            <a:spLocks noGrp="1"/>
          </p:cNvSpPr>
          <p:nvPr>
            <p:ph type="title"/>
          </p:nvPr>
        </p:nvSpPr>
        <p:spPr>
          <a:xfrm>
            <a:off x="5078062" y="77363"/>
            <a:ext cx="6050713" cy="1478570"/>
          </a:xfrm>
        </p:spPr>
        <p:txBody>
          <a:bodyPr>
            <a:normAutofit/>
          </a:bodyPr>
          <a:lstStyle/>
          <a:p>
            <a:r>
              <a:rPr lang="en-US" dirty="0"/>
              <a:t>App Security in a nutshell</a:t>
            </a:r>
          </a:p>
        </p:txBody>
      </p:sp>
      <p:sp>
        <p:nvSpPr>
          <p:cNvPr id="3" name="Segnaposto contenuto 2">
            <a:extLst>
              <a:ext uri="{FF2B5EF4-FFF2-40B4-BE49-F238E27FC236}">
                <a16:creationId xmlns:a16="http://schemas.microsoft.com/office/drawing/2014/main" id="{58DB5EF9-A0DB-D548-B952-6F3767624158}"/>
              </a:ext>
            </a:extLst>
          </p:cNvPr>
          <p:cNvSpPr>
            <a:spLocks noGrp="1"/>
          </p:cNvSpPr>
          <p:nvPr>
            <p:ph idx="1"/>
          </p:nvPr>
        </p:nvSpPr>
        <p:spPr>
          <a:xfrm>
            <a:off x="4847173" y="1267741"/>
            <a:ext cx="6867938" cy="4113368"/>
          </a:xfrm>
        </p:spPr>
        <p:txBody>
          <a:bodyPr>
            <a:normAutofit/>
          </a:bodyPr>
          <a:lstStyle/>
          <a:p>
            <a:pPr>
              <a:lnSpc>
                <a:spcPct val="110000"/>
              </a:lnSpc>
            </a:pPr>
            <a:r>
              <a:rPr lang="en-US" dirty="0"/>
              <a:t>AIM: Developing methodologies and solution to systematically/automatically assess the behavior of applications as well as </a:t>
            </a:r>
            <a:r>
              <a:rPr lang="en-US" i="1" dirty="0"/>
              <a:t>their interactions</a:t>
            </a:r>
            <a:r>
              <a:rPr lang="en-US" dirty="0"/>
              <a:t>. </a:t>
            </a:r>
          </a:p>
          <a:p>
            <a:pPr>
              <a:lnSpc>
                <a:spcPct val="110000"/>
              </a:lnSpc>
            </a:pPr>
            <a:r>
              <a:rPr lang="en-US" dirty="0"/>
              <a:t>Main actors: </a:t>
            </a:r>
          </a:p>
          <a:p>
            <a:pPr lvl="1">
              <a:lnSpc>
                <a:spcPct val="110000"/>
              </a:lnSpc>
            </a:pPr>
            <a:r>
              <a:rPr lang="en-US" dirty="0"/>
              <a:t>Vulnerable apps and operating systems </a:t>
            </a:r>
          </a:p>
          <a:p>
            <a:pPr lvl="1">
              <a:lnSpc>
                <a:spcPct val="110000"/>
              </a:lnSpc>
            </a:pPr>
            <a:r>
              <a:rPr lang="en-US" dirty="0"/>
              <a:t>Malware apps</a:t>
            </a:r>
          </a:p>
          <a:p>
            <a:pPr>
              <a:lnSpc>
                <a:spcPct val="110000"/>
              </a:lnSpc>
            </a:pPr>
            <a:r>
              <a:rPr lang="en-US" dirty="0"/>
              <a:t>Attack Landscape:</a:t>
            </a:r>
          </a:p>
          <a:p>
            <a:pPr>
              <a:lnSpc>
                <a:spcPct val="110000"/>
              </a:lnSpc>
            </a:pPr>
            <a:endParaRPr lang="en-US" dirty="0"/>
          </a:p>
        </p:txBody>
      </p:sp>
      <p:pic>
        <p:nvPicPr>
          <p:cNvPr id="5" name="Immagine 4">
            <a:extLst>
              <a:ext uri="{FF2B5EF4-FFF2-40B4-BE49-F238E27FC236}">
                <a16:creationId xmlns:a16="http://schemas.microsoft.com/office/drawing/2014/main" id="{6A52970F-75F6-DF4A-8979-A7791FDA9888}"/>
              </a:ext>
            </a:extLst>
          </p:cNvPr>
          <p:cNvPicPr>
            <a:picLocks noChangeAspect="1"/>
          </p:cNvPicPr>
          <p:nvPr/>
        </p:nvPicPr>
        <p:blipFill rotWithShape="1">
          <a:blip r:embed="rId3"/>
          <a:srcRect r="5132"/>
          <a:stretch/>
        </p:blipFill>
        <p:spPr>
          <a:xfrm>
            <a:off x="-5597" y="10"/>
            <a:ext cx="4635583" cy="6857990"/>
          </a:xfrm>
          <a:prstGeom prst="rect">
            <a:avLst/>
          </a:prstGeom>
        </p:spPr>
      </p:pic>
      <p:pic>
        <p:nvPicPr>
          <p:cNvPr id="6" name="Immagine 5">
            <a:extLst>
              <a:ext uri="{FF2B5EF4-FFF2-40B4-BE49-F238E27FC236}">
                <a16:creationId xmlns:a16="http://schemas.microsoft.com/office/drawing/2014/main" id="{9A4427B4-A3E9-C343-AF9A-B0697E00FCDF}"/>
              </a:ext>
            </a:extLst>
          </p:cNvPr>
          <p:cNvPicPr>
            <a:picLocks noChangeAspect="1"/>
          </p:cNvPicPr>
          <p:nvPr/>
        </p:nvPicPr>
        <p:blipFill>
          <a:blip r:embed="rId4"/>
          <a:stretch>
            <a:fillRect/>
          </a:stretch>
        </p:blipFill>
        <p:spPr>
          <a:xfrm>
            <a:off x="7620904" y="4087513"/>
            <a:ext cx="4337519" cy="2682110"/>
          </a:xfrm>
          <a:prstGeom prst="rect">
            <a:avLst/>
          </a:prstGeom>
        </p:spPr>
      </p:pic>
      <p:pic>
        <p:nvPicPr>
          <p:cNvPr id="7" name="Immagine 6">
            <a:extLst>
              <a:ext uri="{FF2B5EF4-FFF2-40B4-BE49-F238E27FC236}">
                <a16:creationId xmlns:a16="http://schemas.microsoft.com/office/drawing/2014/main" id="{55A9F867-F45F-4347-9C09-64879E664930}"/>
              </a:ext>
            </a:extLst>
          </p:cNvPr>
          <p:cNvPicPr>
            <a:picLocks noChangeAspect="1"/>
          </p:cNvPicPr>
          <p:nvPr/>
        </p:nvPicPr>
        <p:blipFill>
          <a:blip r:embed="rId5"/>
          <a:stretch>
            <a:fillRect/>
          </a:stretch>
        </p:blipFill>
        <p:spPr>
          <a:xfrm>
            <a:off x="7237773" y="3413842"/>
            <a:ext cx="657843" cy="647644"/>
          </a:xfrm>
          <a:prstGeom prst="rect">
            <a:avLst/>
          </a:prstGeom>
          <a:ln>
            <a:noFill/>
          </a:ln>
        </p:spPr>
      </p:pic>
      <p:pic>
        <p:nvPicPr>
          <p:cNvPr id="8" name="Immagine 7">
            <a:extLst>
              <a:ext uri="{FF2B5EF4-FFF2-40B4-BE49-F238E27FC236}">
                <a16:creationId xmlns:a16="http://schemas.microsoft.com/office/drawing/2014/main" id="{C249BA29-2DCD-2045-A64D-699B2FEE1E3E}"/>
              </a:ext>
            </a:extLst>
          </p:cNvPr>
          <p:cNvPicPr>
            <a:picLocks noChangeAspect="1"/>
          </p:cNvPicPr>
          <p:nvPr/>
        </p:nvPicPr>
        <p:blipFill>
          <a:blip r:embed="rId6"/>
          <a:stretch>
            <a:fillRect/>
          </a:stretch>
        </p:blipFill>
        <p:spPr>
          <a:xfrm>
            <a:off x="9789663" y="2783729"/>
            <a:ext cx="657843" cy="645272"/>
          </a:xfrm>
          <a:prstGeom prst="rect">
            <a:avLst/>
          </a:prstGeom>
        </p:spPr>
      </p:pic>
      <p:pic>
        <p:nvPicPr>
          <p:cNvPr id="9" name="Immagine 8">
            <a:extLst>
              <a:ext uri="{FF2B5EF4-FFF2-40B4-BE49-F238E27FC236}">
                <a16:creationId xmlns:a16="http://schemas.microsoft.com/office/drawing/2014/main" id="{2F7A2EC0-BB1B-A64D-84CD-2876B8BD04F3}"/>
              </a:ext>
            </a:extLst>
          </p:cNvPr>
          <p:cNvPicPr>
            <a:picLocks noChangeAspect="1"/>
          </p:cNvPicPr>
          <p:nvPr/>
        </p:nvPicPr>
        <p:blipFill>
          <a:blip r:embed="rId7"/>
          <a:stretch>
            <a:fillRect/>
          </a:stretch>
        </p:blipFill>
        <p:spPr>
          <a:xfrm>
            <a:off x="4816475" y="5531564"/>
            <a:ext cx="2559050" cy="1181100"/>
          </a:xfrm>
          <a:prstGeom prst="rect">
            <a:avLst/>
          </a:prstGeom>
        </p:spPr>
      </p:pic>
      <p:pic>
        <p:nvPicPr>
          <p:cNvPr id="10" name="Immagine 9">
            <a:extLst>
              <a:ext uri="{FF2B5EF4-FFF2-40B4-BE49-F238E27FC236}">
                <a16:creationId xmlns:a16="http://schemas.microsoft.com/office/drawing/2014/main" id="{C262A3F2-8794-CA4C-A80F-9C22C0B0B8F2}"/>
              </a:ext>
            </a:extLst>
          </p:cNvPr>
          <p:cNvPicPr>
            <a:picLocks noChangeAspect="1"/>
          </p:cNvPicPr>
          <p:nvPr/>
        </p:nvPicPr>
        <p:blipFill>
          <a:blip r:embed="rId6"/>
          <a:stretch>
            <a:fillRect/>
          </a:stretch>
        </p:blipFill>
        <p:spPr>
          <a:xfrm>
            <a:off x="4885675" y="5285075"/>
            <a:ext cx="497777" cy="488265"/>
          </a:xfrm>
          <a:prstGeom prst="rect">
            <a:avLst/>
          </a:prstGeom>
        </p:spPr>
      </p:pic>
      <p:pic>
        <p:nvPicPr>
          <p:cNvPr id="11" name="Immagine 10">
            <a:extLst>
              <a:ext uri="{FF2B5EF4-FFF2-40B4-BE49-F238E27FC236}">
                <a16:creationId xmlns:a16="http://schemas.microsoft.com/office/drawing/2014/main" id="{1BF5C849-6C74-904E-819D-0E97E97C6E43}"/>
              </a:ext>
            </a:extLst>
          </p:cNvPr>
          <p:cNvPicPr>
            <a:picLocks noChangeAspect="1"/>
          </p:cNvPicPr>
          <p:nvPr/>
        </p:nvPicPr>
        <p:blipFill>
          <a:blip r:embed="rId6"/>
          <a:stretch>
            <a:fillRect/>
          </a:stretch>
        </p:blipFill>
        <p:spPr>
          <a:xfrm>
            <a:off x="5521068" y="5287431"/>
            <a:ext cx="497777" cy="488265"/>
          </a:xfrm>
          <a:prstGeom prst="rect">
            <a:avLst/>
          </a:prstGeom>
        </p:spPr>
      </p:pic>
      <p:pic>
        <p:nvPicPr>
          <p:cNvPr id="12" name="Immagine 11">
            <a:extLst>
              <a:ext uri="{FF2B5EF4-FFF2-40B4-BE49-F238E27FC236}">
                <a16:creationId xmlns:a16="http://schemas.microsoft.com/office/drawing/2014/main" id="{A7D8520C-CB26-CA4E-81F0-0C324075688C}"/>
              </a:ext>
            </a:extLst>
          </p:cNvPr>
          <p:cNvPicPr>
            <a:picLocks noChangeAspect="1"/>
          </p:cNvPicPr>
          <p:nvPr/>
        </p:nvPicPr>
        <p:blipFill>
          <a:blip r:embed="rId6"/>
          <a:stretch>
            <a:fillRect/>
          </a:stretch>
        </p:blipFill>
        <p:spPr>
          <a:xfrm>
            <a:off x="6141535" y="5318289"/>
            <a:ext cx="497777" cy="488265"/>
          </a:xfrm>
          <a:prstGeom prst="rect">
            <a:avLst/>
          </a:prstGeom>
        </p:spPr>
      </p:pic>
      <p:pic>
        <p:nvPicPr>
          <p:cNvPr id="13" name="Immagine 12">
            <a:extLst>
              <a:ext uri="{FF2B5EF4-FFF2-40B4-BE49-F238E27FC236}">
                <a16:creationId xmlns:a16="http://schemas.microsoft.com/office/drawing/2014/main" id="{334F7D16-32D0-3D41-8581-E176ECDA7A6F}"/>
              </a:ext>
            </a:extLst>
          </p:cNvPr>
          <p:cNvPicPr>
            <a:picLocks noChangeAspect="1"/>
          </p:cNvPicPr>
          <p:nvPr/>
        </p:nvPicPr>
        <p:blipFill>
          <a:blip r:embed="rId6"/>
          <a:stretch>
            <a:fillRect/>
          </a:stretch>
        </p:blipFill>
        <p:spPr>
          <a:xfrm>
            <a:off x="6818813" y="5319467"/>
            <a:ext cx="497777" cy="488265"/>
          </a:xfrm>
          <a:prstGeom prst="rect">
            <a:avLst/>
          </a:prstGeom>
        </p:spPr>
      </p:pic>
      <p:cxnSp>
        <p:nvCxnSpPr>
          <p:cNvPr id="15" name="Connettore 2 14">
            <a:extLst>
              <a:ext uri="{FF2B5EF4-FFF2-40B4-BE49-F238E27FC236}">
                <a16:creationId xmlns:a16="http://schemas.microsoft.com/office/drawing/2014/main" id="{572561EB-C56B-5A40-8ED2-49BE5C5A0612}"/>
              </a:ext>
            </a:extLst>
          </p:cNvPr>
          <p:cNvCxnSpPr>
            <a:cxnSpLocks/>
          </p:cNvCxnSpPr>
          <p:nvPr/>
        </p:nvCxnSpPr>
        <p:spPr>
          <a:xfrm flipH="1">
            <a:off x="5078062" y="4701209"/>
            <a:ext cx="2648899" cy="5910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462871-02DE-094C-B7B5-0DA3C3146DB1}"/>
              </a:ext>
            </a:extLst>
          </p:cNvPr>
          <p:cNvCxnSpPr>
            <a:cxnSpLocks/>
          </p:cNvCxnSpPr>
          <p:nvPr/>
        </p:nvCxnSpPr>
        <p:spPr>
          <a:xfrm flipH="1" flipV="1">
            <a:off x="5981525" y="5849407"/>
            <a:ext cx="1745436" cy="27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10B8695D-F298-C34E-B99F-BA0FAD61FBCC}"/>
              </a:ext>
            </a:extLst>
          </p:cNvPr>
          <p:cNvCxnSpPr>
            <a:cxnSpLocks/>
            <a:endCxn id="12" idx="0"/>
          </p:cNvCxnSpPr>
          <p:nvPr/>
        </p:nvCxnSpPr>
        <p:spPr>
          <a:xfrm flipH="1">
            <a:off x="6390424" y="4867072"/>
            <a:ext cx="1505192" cy="451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7CDC3E3-16C5-764B-BB1E-0AA75F9AF3C4}"/>
              </a:ext>
            </a:extLst>
          </p:cNvPr>
          <p:cNvCxnSpPr>
            <a:cxnSpLocks/>
          </p:cNvCxnSpPr>
          <p:nvPr/>
        </p:nvCxnSpPr>
        <p:spPr>
          <a:xfrm flipH="1" flipV="1">
            <a:off x="7249326" y="5880265"/>
            <a:ext cx="477635" cy="256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500" fill="hold"/>
                                        <p:tgtEl>
                                          <p:spTgt spid="11"/>
                                        </p:tgtEl>
                                        <p:attrNameLst>
                                          <p:attrName>ppt_x</p:attrName>
                                        </p:attrNameLst>
                                      </p:cBhvr>
                                      <p:tavLst>
                                        <p:tav tm="0">
                                          <p:val>
                                            <p:strVal val="#ppt_x"/>
                                          </p:val>
                                        </p:tav>
                                        <p:tav tm="100000">
                                          <p:val>
                                            <p:strVal val="#ppt_x"/>
                                          </p:val>
                                        </p:tav>
                                      </p:tavLst>
                                    </p:anim>
                                    <p:anim calcmode="lin" valueType="num">
                                      <p:cBhvr additive="base">
                                        <p:cTn id="72" dur="500" fill="hold"/>
                                        <p:tgtEl>
                                          <p:spTgt spid="1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ppt_x"/>
                                          </p:val>
                                        </p:tav>
                                        <p:tav tm="100000">
                                          <p:val>
                                            <p:strVal val="#ppt_x"/>
                                          </p:val>
                                        </p:tav>
                                      </p:tavLst>
                                    </p:anim>
                                    <p:anim calcmode="lin" valueType="num">
                                      <p:cBhvr additive="base">
                                        <p:cTn id="86" dur="500" fill="hold"/>
                                        <p:tgtEl>
                                          <p:spTgt spid="15"/>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22650-B28A-7349-9865-DCD0E76359EC}"/>
              </a:ext>
            </a:extLst>
          </p:cNvPr>
          <p:cNvSpPr>
            <a:spLocks noGrp="1"/>
          </p:cNvSpPr>
          <p:nvPr>
            <p:ph type="title"/>
          </p:nvPr>
        </p:nvSpPr>
        <p:spPr>
          <a:xfrm>
            <a:off x="1175405" y="-123696"/>
            <a:ext cx="10684302" cy="1478570"/>
          </a:xfrm>
        </p:spPr>
        <p:txBody>
          <a:bodyPr/>
          <a:lstStyle/>
          <a:p>
            <a:r>
              <a:rPr lang="en-US" dirty="0"/>
              <a:t>META-LEVEL (STATIC) Analysis</a:t>
            </a:r>
            <a:endParaRPr lang="it-IT" dirty="0"/>
          </a:p>
        </p:txBody>
      </p:sp>
      <p:sp>
        <p:nvSpPr>
          <p:cNvPr id="4" name="Rettangolo con angoli arrotondati 3">
            <a:extLst>
              <a:ext uri="{FF2B5EF4-FFF2-40B4-BE49-F238E27FC236}">
                <a16:creationId xmlns:a16="http://schemas.microsoft.com/office/drawing/2014/main" id="{93C34C7C-3232-F447-89DC-48285B66F978}"/>
              </a:ext>
            </a:extLst>
          </p:cNvPr>
          <p:cNvSpPr/>
          <p:nvPr/>
        </p:nvSpPr>
        <p:spPr>
          <a:xfrm>
            <a:off x="841376" y="3280942"/>
            <a:ext cx="2274037" cy="151710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pic>
        <p:nvPicPr>
          <p:cNvPr id="5" name="Segnaposto contenuto 10" descr="Contratto">
            <a:extLst>
              <a:ext uri="{FF2B5EF4-FFF2-40B4-BE49-F238E27FC236}">
                <a16:creationId xmlns:a16="http://schemas.microsoft.com/office/drawing/2014/main" id="{69920E63-A30D-3D4D-9DEB-EC5E9060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436" y="3280942"/>
            <a:ext cx="835173" cy="835173"/>
          </a:xfrm>
          <a:prstGeom prst="rect">
            <a:avLst/>
          </a:prstGeom>
          <a:effectLst>
            <a:outerShdw blurRad="50800" dist="38100" dir="2700000" algn="tl" rotWithShape="0">
              <a:prstClr val="black">
                <a:alpha val="40000"/>
              </a:prstClr>
            </a:outerShdw>
          </a:effectLst>
        </p:spPr>
      </p:pic>
      <p:pic>
        <p:nvPicPr>
          <p:cNvPr id="6" name="Segnaposto contenuto 10" descr="Contratto">
            <a:extLst>
              <a:ext uri="{FF2B5EF4-FFF2-40B4-BE49-F238E27FC236}">
                <a16:creationId xmlns:a16="http://schemas.microsoft.com/office/drawing/2014/main" id="{0A319BF8-5BB6-FF4C-8D53-254652A31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72" y="3280942"/>
            <a:ext cx="835173" cy="835173"/>
          </a:xfrm>
          <a:prstGeom prst="rect">
            <a:avLst/>
          </a:prstGeom>
          <a:effectLst>
            <a:outerShdw blurRad="50800" dist="38100" dir="2700000" algn="tl" rotWithShape="0">
              <a:prstClr val="black">
                <a:alpha val="40000"/>
              </a:prstClr>
            </a:outerShdw>
          </a:effectLst>
        </p:spPr>
      </p:pic>
      <p:pic>
        <p:nvPicPr>
          <p:cNvPr id="7" name="Segnaposto contenuto 10" descr="Contratto">
            <a:extLst>
              <a:ext uri="{FF2B5EF4-FFF2-40B4-BE49-F238E27FC236}">
                <a16:creationId xmlns:a16="http://schemas.microsoft.com/office/drawing/2014/main" id="{56772C27-CC32-C246-B7EE-6CBEEE2B98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1" y="3962876"/>
            <a:ext cx="835173" cy="835173"/>
          </a:xfrm>
          <a:prstGeom prst="rect">
            <a:avLst/>
          </a:prstGeom>
          <a:effectLst>
            <a:outerShdw blurRad="50800" dist="38100" dir="2700000" algn="tl" rotWithShape="0">
              <a:prstClr val="black">
                <a:alpha val="40000"/>
              </a:prstClr>
            </a:outerShdw>
          </a:effectLst>
        </p:spPr>
      </p:pic>
      <p:cxnSp>
        <p:nvCxnSpPr>
          <p:cNvPr id="8" name="Connettore 2 7">
            <a:extLst>
              <a:ext uri="{FF2B5EF4-FFF2-40B4-BE49-F238E27FC236}">
                <a16:creationId xmlns:a16="http://schemas.microsoft.com/office/drawing/2014/main" id="{CF4167AE-3DA5-5741-A8AD-A14ED20594C3}"/>
              </a:ext>
            </a:extLst>
          </p:cNvPr>
          <p:cNvCxnSpPr>
            <a:stCxn id="5" idx="3"/>
            <a:endCxn id="6" idx="1"/>
          </p:cNvCxnSpPr>
          <p:nvPr/>
        </p:nvCxnSpPr>
        <p:spPr>
          <a:xfrm>
            <a:off x="1766608" y="3698529"/>
            <a:ext cx="432000"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Connettore 2 8">
            <a:extLst>
              <a:ext uri="{FF2B5EF4-FFF2-40B4-BE49-F238E27FC236}">
                <a16:creationId xmlns:a16="http://schemas.microsoft.com/office/drawing/2014/main" id="{CA82A4FE-FC1E-3243-B1F7-822BB5FD5702}"/>
              </a:ext>
            </a:extLst>
          </p:cNvPr>
          <p:cNvCxnSpPr>
            <a:stCxn id="7" idx="3"/>
            <a:endCxn id="6" idx="2"/>
          </p:cNvCxnSpPr>
          <p:nvPr/>
        </p:nvCxnSpPr>
        <p:spPr>
          <a:xfrm flipV="1">
            <a:off x="2400194" y="4116115"/>
            <a:ext cx="206465"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4220E233-8FBC-8E40-9E93-6656B6410C64}"/>
              </a:ext>
            </a:extLst>
          </p:cNvPr>
          <p:cNvCxnSpPr>
            <a:stCxn id="7" idx="1"/>
            <a:endCxn id="5" idx="2"/>
          </p:cNvCxnSpPr>
          <p:nvPr/>
        </p:nvCxnSpPr>
        <p:spPr>
          <a:xfrm flipH="1" flipV="1">
            <a:off x="1349023" y="4116115"/>
            <a:ext cx="215998" cy="2643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ttangolo con angoli arrotondati 10">
            <a:extLst>
              <a:ext uri="{FF2B5EF4-FFF2-40B4-BE49-F238E27FC236}">
                <a16:creationId xmlns:a16="http://schemas.microsoft.com/office/drawing/2014/main" id="{09A47DE6-E625-FB4B-A315-23C7E51AE48A}"/>
              </a:ext>
            </a:extLst>
          </p:cNvPr>
          <p:cNvSpPr/>
          <p:nvPr/>
        </p:nvSpPr>
        <p:spPr>
          <a:xfrm>
            <a:off x="5060842" y="3122760"/>
            <a:ext cx="2563813" cy="1689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Model Checking/</a:t>
            </a:r>
          </a:p>
          <a:p>
            <a:pPr algn="ctr"/>
            <a:r>
              <a:rPr lang="en-US" dirty="0">
                <a:ln w="0"/>
                <a:solidFill>
                  <a:schemeClr val="tx1"/>
                </a:solidFill>
                <a:effectLst>
                  <a:outerShdw blurRad="38100" dist="19050" dir="2700000" algn="tl" rotWithShape="0">
                    <a:schemeClr val="dk1">
                      <a:alpha val="40000"/>
                    </a:schemeClr>
                  </a:outerShdw>
                </a:effectLst>
              </a:rPr>
              <a:t>Symbolic Execution/</a:t>
            </a:r>
          </a:p>
          <a:p>
            <a:pPr algn="ctr"/>
            <a:r>
              <a:rPr lang="en-US" dirty="0">
                <a:ln w="0"/>
                <a:solidFill>
                  <a:schemeClr val="tx1"/>
                </a:solidFill>
                <a:effectLst>
                  <a:outerShdw blurRad="38100" dist="19050" dir="2700000" algn="tl" rotWithShape="0">
                    <a:schemeClr val="dk1">
                      <a:alpha val="40000"/>
                    </a:schemeClr>
                  </a:outerShdw>
                </a:effectLst>
              </a:rPr>
              <a:t>Data-flow Analysis/</a:t>
            </a:r>
          </a:p>
          <a:p>
            <a:pPr algn="ctr"/>
            <a:r>
              <a:rPr lang="en-US" dirty="0">
                <a:ln w="0"/>
                <a:solidFill>
                  <a:schemeClr val="tx1"/>
                </a:solidFill>
                <a:effectLst>
                  <a:outerShdw blurRad="38100" dist="19050" dir="2700000" algn="tl" rotWithShape="0">
                    <a:schemeClr val="dk1">
                      <a:alpha val="40000"/>
                    </a:schemeClr>
                  </a:outerShdw>
                </a:effectLst>
              </a:rPr>
              <a:t>Taint Analysis/ </a:t>
            </a:r>
          </a:p>
          <a:p>
            <a:pPr algn="ctr"/>
            <a:r>
              <a:rPr lang="en-US" dirty="0">
                <a:ln w="0"/>
                <a:solidFill>
                  <a:schemeClr val="tx1"/>
                </a:solidFill>
                <a:effectLst>
                  <a:outerShdw blurRad="38100" dist="19050" dir="2700000" algn="tl" rotWithShape="0">
                    <a:schemeClr val="dk1">
                      <a:alpha val="40000"/>
                    </a:schemeClr>
                  </a:outerShdw>
                </a:effectLst>
              </a:rPr>
              <a:t>something else…</a:t>
            </a:r>
          </a:p>
          <a:p>
            <a:pPr algn="ctr"/>
            <a:r>
              <a:rPr lang="en-US" dirty="0">
                <a:ln w="0"/>
                <a:solidFill>
                  <a:schemeClr val="tx1"/>
                </a:solidFill>
                <a:effectLst>
                  <a:outerShdw blurRad="38100" dist="19050" dir="2700000" algn="tl" rotWithShape="0">
                    <a:schemeClr val="dk1">
                      <a:alpha val="40000"/>
                    </a:schemeClr>
                  </a:outerShdw>
                </a:effectLst>
              </a:rPr>
              <a:t>LUCA AGGIUNGI</a:t>
            </a:r>
          </a:p>
        </p:txBody>
      </p:sp>
      <p:pic>
        <p:nvPicPr>
          <p:cNvPr id="14" name="Elemento grafico 13" descr="Documento">
            <a:extLst>
              <a:ext uri="{FF2B5EF4-FFF2-40B4-BE49-F238E27FC236}">
                <a16:creationId xmlns:a16="http://schemas.microsoft.com/office/drawing/2014/main" id="{CF4D8E29-D1EC-C947-BF0C-C4D4850735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2633" y="1087945"/>
            <a:ext cx="1040845" cy="1040845"/>
          </a:xfrm>
          <a:prstGeom prst="rect">
            <a:avLst/>
          </a:prstGeom>
        </p:spPr>
      </p:pic>
      <p:sp>
        <p:nvSpPr>
          <p:cNvPr id="15" name="CasellaDiTesto 14">
            <a:extLst>
              <a:ext uri="{FF2B5EF4-FFF2-40B4-BE49-F238E27FC236}">
                <a16:creationId xmlns:a16="http://schemas.microsoft.com/office/drawing/2014/main" id="{6F34F6E9-5AF3-3348-B4BC-EAEB5133D373}"/>
              </a:ext>
            </a:extLst>
          </p:cNvPr>
          <p:cNvSpPr txBox="1"/>
          <p:nvPr/>
        </p:nvSpPr>
        <p:spPr>
          <a:xfrm>
            <a:off x="6863478" y="1423701"/>
            <a:ext cx="2248244" cy="461665"/>
          </a:xfrm>
          <a:prstGeom prst="rect">
            <a:avLst/>
          </a:prstGeom>
          <a:noFill/>
        </p:spPr>
        <p:txBody>
          <a:bodyPr wrap="none" rtlCol="0">
            <a:spAutoFit/>
          </a:bodyPr>
          <a:lstStyle/>
          <a:p>
            <a:r>
              <a:rPr lang="it-IT" sz="2400" dirty="0"/>
              <a:t>«Security Policy»</a:t>
            </a:r>
          </a:p>
        </p:txBody>
      </p:sp>
      <p:sp>
        <p:nvSpPr>
          <p:cNvPr id="16" name="Freccia destra 15">
            <a:extLst>
              <a:ext uri="{FF2B5EF4-FFF2-40B4-BE49-F238E27FC236}">
                <a16:creationId xmlns:a16="http://schemas.microsoft.com/office/drawing/2014/main" id="{7E3E7E02-8184-4C44-8B42-724AB0B217A1}"/>
              </a:ext>
            </a:extLst>
          </p:cNvPr>
          <p:cNvSpPr/>
          <p:nvPr/>
        </p:nvSpPr>
        <p:spPr>
          <a:xfrm>
            <a:off x="3443336" y="3752098"/>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destra 16">
            <a:extLst>
              <a:ext uri="{FF2B5EF4-FFF2-40B4-BE49-F238E27FC236}">
                <a16:creationId xmlns:a16="http://schemas.microsoft.com/office/drawing/2014/main" id="{EEAAECF4-90F7-054D-BCA6-31ADB2FA6E40}"/>
              </a:ext>
            </a:extLst>
          </p:cNvPr>
          <p:cNvSpPr/>
          <p:nvPr/>
        </p:nvSpPr>
        <p:spPr>
          <a:xfrm rot="5400000">
            <a:off x="5786355" y="2356453"/>
            <a:ext cx="1040846"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CasellaDiTesto 17">
            <a:extLst>
              <a:ext uri="{FF2B5EF4-FFF2-40B4-BE49-F238E27FC236}">
                <a16:creationId xmlns:a16="http://schemas.microsoft.com/office/drawing/2014/main" id="{1D88B111-23D5-A24B-9937-D13AE30ACD78}"/>
              </a:ext>
            </a:extLst>
          </p:cNvPr>
          <p:cNvSpPr txBox="1"/>
          <p:nvPr/>
        </p:nvSpPr>
        <p:spPr>
          <a:xfrm>
            <a:off x="8918284" y="2672155"/>
            <a:ext cx="998991" cy="830997"/>
          </a:xfrm>
          <a:prstGeom prst="rect">
            <a:avLst/>
          </a:prstGeom>
          <a:noFill/>
        </p:spPr>
        <p:txBody>
          <a:bodyPr wrap="none" rtlCol="0">
            <a:spAutoFit/>
          </a:bodyPr>
          <a:lstStyle/>
          <a:p>
            <a:r>
              <a:rPr lang="it-IT" sz="4800" dirty="0">
                <a:ln w="0"/>
                <a:solidFill>
                  <a:srgbClr val="92D050"/>
                </a:solidFill>
                <a:effectLst>
                  <a:outerShdw blurRad="38100" dist="19050" dir="2700000" algn="tl" rotWithShape="0">
                    <a:schemeClr val="dk1">
                      <a:alpha val="40000"/>
                    </a:schemeClr>
                  </a:outerShdw>
                </a:effectLst>
              </a:rPr>
              <a:t>OK</a:t>
            </a:r>
          </a:p>
        </p:txBody>
      </p:sp>
      <p:sp>
        <p:nvSpPr>
          <p:cNvPr id="19" name="CasellaDiTesto 18">
            <a:extLst>
              <a:ext uri="{FF2B5EF4-FFF2-40B4-BE49-F238E27FC236}">
                <a16:creationId xmlns:a16="http://schemas.microsoft.com/office/drawing/2014/main" id="{A89842DC-9FCC-0B4A-9013-2EA92929E5C6}"/>
              </a:ext>
            </a:extLst>
          </p:cNvPr>
          <p:cNvSpPr txBox="1"/>
          <p:nvPr/>
        </p:nvSpPr>
        <p:spPr>
          <a:xfrm>
            <a:off x="8918284" y="4246849"/>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23" name="Freccia destra 22">
            <a:extLst>
              <a:ext uri="{FF2B5EF4-FFF2-40B4-BE49-F238E27FC236}">
                <a16:creationId xmlns:a16="http://schemas.microsoft.com/office/drawing/2014/main" id="{BBCF8AAF-2CBF-9444-9A22-B53AEB5ED873}"/>
              </a:ext>
            </a:extLst>
          </p:cNvPr>
          <p:cNvSpPr/>
          <p:nvPr/>
        </p:nvSpPr>
        <p:spPr>
          <a:xfrm rot="1200682">
            <a:off x="7753893" y="4127522"/>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Freccia destra 23">
            <a:extLst>
              <a:ext uri="{FF2B5EF4-FFF2-40B4-BE49-F238E27FC236}">
                <a16:creationId xmlns:a16="http://schemas.microsoft.com/office/drawing/2014/main" id="{51565FAE-AF44-644D-AFF3-0392CBCD6012}"/>
              </a:ext>
            </a:extLst>
          </p:cNvPr>
          <p:cNvSpPr/>
          <p:nvPr/>
        </p:nvSpPr>
        <p:spPr>
          <a:xfrm rot="20100738">
            <a:off x="7689143" y="333013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Freccia angolare in su 24">
            <a:extLst>
              <a:ext uri="{FF2B5EF4-FFF2-40B4-BE49-F238E27FC236}">
                <a16:creationId xmlns:a16="http://schemas.microsoft.com/office/drawing/2014/main" id="{65B8E197-E673-634D-8A20-4AE95C4DA566}"/>
              </a:ext>
            </a:extLst>
          </p:cNvPr>
          <p:cNvSpPr/>
          <p:nvPr/>
        </p:nvSpPr>
        <p:spPr>
          <a:xfrm rot="5400000" flipV="1">
            <a:off x="8129459" y="4717910"/>
            <a:ext cx="850392" cy="1796786"/>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26" name="Rettangolo con angoli arrotondati 25">
            <a:extLst>
              <a:ext uri="{FF2B5EF4-FFF2-40B4-BE49-F238E27FC236}">
                <a16:creationId xmlns:a16="http://schemas.microsoft.com/office/drawing/2014/main" id="{4A74161D-1EC1-AB46-BFBB-3183514C7F9C}"/>
              </a:ext>
            </a:extLst>
          </p:cNvPr>
          <p:cNvSpPr/>
          <p:nvPr/>
        </p:nvSpPr>
        <p:spPr>
          <a:xfrm>
            <a:off x="5060843" y="5199226"/>
            <a:ext cx="2563812" cy="122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Code </a:t>
            </a:r>
            <a:r>
              <a:rPr lang="it-IT" dirty="0" err="1"/>
              <a:t>Instrumentation</a:t>
            </a:r>
            <a:r>
              <a:rPr lang="it-IT" dirty="0"/>
              <a:t>/</a:t>
            </a:r>
          </a:p>
          <a:p>
            <a:pPr algn="ctr"/>
            <a:r>
              <a:rPr lang="it-IT" dirty="0" err="1"/>
              <a:t>Binary</a:t>
            </a:r>
            <a:r>
              <a:rPr lang="it-IT" dirty="0"/>
              <a:t> </a:t>
            </a:r>
            <a:r>
              <a:rPr lang="it-IT" dirty="0" err="1"/>
              <a:t>Instrumentation</a:t>
            </a:r>
            <a:r>
              <a:rPr lang="it-IT" dirty="0"/>
              <a:t>/</a:t>
            </a:r>
          </a:p>
          <a:p>
            <a:pPr algn="ctr"/>
            <a:r>
              <a:rPr lang="it-IT" dirty="0"/>
              <a:t>LUCA AGGIUNGI</a:t>
            </a:r>
          </a:p>
        </p:txBody>
      </p:sp>
      <p:sp>
        <p:nvSpPr>
          <p:cNvPr id="27" name="Freccia angolare in su 26">
            <a:extLst>
              <a:ext uri="{FF2B5EF4-FFF2-40B4-BE49-F238E27FC236}">
                <a16:creationId xmlns:a16="http://schemas.microsoft.com/office/drawing/2014/main" id="{0A513831-FCD3-884E-B984-55DC1101551C}"/>
              </a:ext>
            </a:extLst>
          </p:cNvPr>
          <p:cNvSpPr/>
          <p:nvPr/>
        </p:nvSpPr>
        <p:spPr>
          <a:xfrm rot="10800000" flipV="1">
            <a:off x="1766608" y="5077846"/>
            <a:ext cx="3162580" cy="963653"/>
          </a:xfrm>
          <a:prstGeom prst="bentUpArrow">
            <a:avLst>
              <a:gd name="adj1" fmla="val 25000"/>
              <a:gd name="adj2" fmla="val 16932"/>
              <a:gd name="adj3" fmla="val 25000"/>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23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USE-CASE</a:t>
            </a:r>
          </a:p>
        </p:txBody>
      </p:sp>
      <p:sp>
        <p:nvSpPr>
          <p:cNvPr id="3" name="Segnaposto contenuto 2">
            <a:extLst>
              <a:ext uri="{FF2B5EF4-FFF2-40B4-BE49-F238E27FC236}">
                <a16:creationId xmlns:a16="http://schemas.microsoft.com/office/drawing/2014/main" id="{4A0FA8D0-4459-C44D-8FB1-16E78A97A16B}"/>
              </a:ext>
            </a:extLst>
          </p:cNvPr>
          <p:cNvSpPr>
            <a:spLocks noGrp="1"/>
          </p:cNvSpPr>
          <p:nvPr>
            <p:ph idx="1"/>
          </p:nvPr>
        </p:nvSpPr>
        <p:spPr>
          <a:xfrm>
            <a:off x="6745990" y="6391500"/>
            <a:ext cx="4801242" cy="493139"/>
          </a:xfrm>
        </p:spPr>
        <p:txBody>
          <a:bodyPr>
            <a:normAutofit/>
          </a:bodyPr>
          <a:lstStyle/>
          <a:p>
            <a:r>
              <a:rPr lang="it-IT" sz="1500" dirty="0">
                <a:hlinkClick r:id="rId2"/>
              </a:rPr>
              <a:t>https://github.com/tim124058/ASUS-SmartHome-Exploit</a:t>
            </a:r>
            <a:endParaRPr lang="it-IT" sz="1500" dirty="0"/>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3"/>
          <a:stretch>
            <a:fillRect/>
          </a:stretch>
        </p:blipFill>
        <p:spPr>
          <a:xfrm>
            <a:off x="4531624" y="1256668"/>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4"/>
          <a:stretch>
            <a:fillRect/>
          </a:stretch>
        </p:blipFill>
        <p:spPr>
          <a:xfrm>
            <a:off x="8993616" y="1962031"/>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5"/>
          <a:stretch>
            <a:fillRect/>
          </a:stretch>
        </p:blipFill>
        <p:spPr>
          <a:xfrm>
            <a:off x="510367" y="2484447"/>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023" y="7021126"/>
            <a:ext cx="1264427" cy="1264427"/>
          </a:xfrm>
          <a:prstGeom prst="rect">
            <a:avLst/>
          </a:prstGeom>
          <a:effectLst>
            <a:outerShdw blurRad="50800" dist="38100" dir="2700000" algn="tl" rotWithShape="0">
              <a:prstClr val="black">
                <a:alpha val="40000"/>
              </a:prstClr>
            </a:outerShdw>
          </a:effectLst>
        </p:spPr>
      </p:pic>
      <p:pic>
        <p:nvPicPr>
          <p:cNvPr id="14" name="Immagine 13">
            <a:extLst>
              <a:ext uri="{FF2B5EF4-FFF2-40B4-BE49-F238E27FC236}">
                <a16:creationId xmlns:a16="http://schemas.microsoft.com/office/drawing/2014/main" id="{51B1018E-39E0-9A4A-83FC-25B250D4D4B7}"/>
              </a:ext>
            </a:extLst>
          </p:cNvPr>
          <p:cNvPicPr>
            <a:picLocks noChangeAspect="1"/>
          </p:cNvPicPr>
          <p:nvPr/>
        </p:nvPicPr>
        <p:blipFill>
          <a:blip r:embed="rId8"/>
          <a:stretch>
            <a:fillRect/>
          </a:stretch>
        </p:blipFill>
        <p:spPr>
          <a:xfrm>
            <a:off x="9846570" y="1645986"/>
            <a:ext cx="1950366" cy="3362700"/>
          </a:xfrm>
          <a:prstGeom prst="rect">
            <a:avLst/>
          </a:prstGeom>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9245" y="7021125"/>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6468" y="7021125"/>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1210799" y="2257712"/>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8818935" y="1727756"/>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4825502" y="988471"/>
            <a:ext cx="1744195" cy="369332"/>
          </a:xfrm>
          <a:prstGeom prst="rect">
            <a:avLst/>
          </a:prstGeom>
        </p:spPr>
        <p:txBody>
          <a:bodyPr wrap="none">
            <a:spAutoFit/>
          </a:bodyPr>
          <a:lstStyle/>
          <a:p>
            <a:r>
              <a:rPr lang="en-US" dirty="0"/>
              <a:t>Smart Home Hub</a:t>
            </a:r>
            <a:endParaRPr lang="it-IT" dirty="0"/>
          </a:p>
        </p:txBody>
      </p:sp>
      <p:pic>
        <p:nvPicPr>
          <p:cNvPr id="22" name="Immagine 21">
            <a:extLst>
              <a:ext uri="{FF2B5EF4-FFF2-40B4-BE49-F238E27FC236}">
                <a16:creationId xmlns:a16="http://schemas.microsoft.com/office/drawing/2014/main" id="{A07EB448-B06C-E84A-B152-836C4250413A}"/>
              </a:ext>
            </a:extLst>
          </p:cNvPr>
          <p:cNvPicPr>
            <a:picLocks noChangeAspect="1"/>
          </p:cNvPicPr>
          <p:nvPr/>
        </p:nvPicPr>
        <p:blipFill>
          <a:blip r:embed="rId13"/>
          <a:stretch>
            <a:fillRect/>
          </a:stretch>
        </p:blipFill>
        <p:spPr>
          <a:xfrm>
            <a:off x="3207758" y="2298192"/>
            <a:ext cx="612533" cy="714622"/>
          </a:xfrm>
          <a:prstGeom prst="rect">
            <a:avLst/>
          </a:prstGeom>
        </p:spPr>
      </p:pic>
      <p:sp>
        <p:nvSpPr>
          <p:cNvPr id="25" name="Freccia bidirezionale orizzontale 24">
            <a:extLst>
              <a:ext uri="{FF2B5EF4-FFF2-40B4-BE49-F238E27FC236}">
                <a16:creationId xmlns:a16="http://schemas.microsoft.com/office/drawing/2014/main" id="{D7EB52EC-BE54-7A4C-80D3-F2C5B20BE7BC}"/>
              </a:ext>
            </a:extLst>
          </p:cNvPr>
          <p:cNvSpPr/>
          <p:nvPr/>
        </p:nvSpPr>
        <p:spPr>
          <a:xfrm rot="20314621">
            <a:off x="2701439" y="3222906"/>
            <a:ext cx="1981266" cy="354741"/>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26" name="Freccia bidirezionale orizzontale 25">
            <a:extLst>
              <a:ext uri="{FF2B5EF4-FFF2-40B4-BE49-F238E27FC236}">
                <a16:creationId xmlns:a16="http://schemas.microsoft.com/office/drawing/2014/main" id="{1E954448-1E98-3844-A8F2-03CAEC89A78E}"/>
              </a:ext>
            </a:extLst>
          </p:cNvPr>
          <p:cNvSpPr/>
          <p:nvPr/>
        </p:nvSpPr>
        <p:spPr>
          <a:xfrm rot="418165">
            <a:off x="6703443" y="2671203"/>
            <a:ext cx="2243879" cy="389993"/>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27" name="Immagine 26">
            <a:extLst>
              <a:ext uri="{FF2B5EF4-FFF2-40B4-BE49-F238E27FC236}">
                <a16:creationId xmlns:a16="http://schemas.microsoft.com/office/drawing/2014/main" id="{EF3564B9-2A5C-5643-9D2B-C4AE2C8ABC47}"/>
              </a:ext>
            </a:extLst>
          </p:cNvPr>
          <p:cNvPicPr>
            <a:picLocks noChangeAspect="1"/>
          </p:cNvPicPr>
          <p:nvPr/>
        </p:nvPicPr>
        <p:blipFill>
          <a:blip r:embed="rId13"/>
          <a:stretch>
            <a:fillRect/>
          </a:stretch>
        </p:blipFill>
        <p:spPr>
          <a:xfrm>
            <a:off x="7571493" y="1727756"/>
            <a:ext cx="612533" cy="714622"/>
          </a:xfrm>
          <a:prstGeom prst="rect">
            <a:avLst/>
          </a:prstGeom>
        </p:spPr>
      </p:pic>
      <p:pic>
        <p:nvPicPr>
          <p:cNvPr id="31" name="Immagine 30">
            <a:extLst>
              <a:ext uri="{FF2B5EF4-FFF2-40B4-BE49-F238E27FC236}">
                <a16:creationId xmlns:a16="http://schemas.microsoft.com/office/drawing/2014/main" id="{7B9C7FF6-4A55-A341-834D-95673CE5D171}"/>
              </a:ext>
            </a:extLst>
          </p:cNvPr>
          <p:cNvPicPr>
            <a:picLocks noChangeAspect="1"/>
          </p:cNvPicPr>
          <p:nvPr/>
        </p:nvPicPr>
        <p:blipFill>
          <a:blip r:embed="rId14">
            <a:duotone>
              <a:prstClr val="black"/>
              <a:srgbClr val="FF0000">
                <a:tint val="45000"/>
                <a:satMod val="400000"/>
              </a:srgbClr>
            </a:duotone>
          </a:blip>
          <a:stretch>
            <a:fillRect/>
          </a:stretch>
        </p:blipFill>
        <p:spPr>
          <a:xfrm>
            <a:off x="262249" y="4561893"/>
            <a:ext cx="893585" cy="893585"/>
          </a:xfrm>
          <a:prstGeom prst="rect">
            <a:avLst/>
          </a:prstGeom>
        </p:spPr>
      </p:pic>
      <p:pic>
        <p:nvPicPr>
          <p:cNvPr id="34" name="Immagine 33">
            <a:extLst>
              <a:ext uri="{FF2B5EF4-FFF2-40B4-BE49-F238E27FC236}">
                <a16:creationId xmlns:a16="http://schemas.microsoft.com/office/drawing/2014/main" id="{87351DAB-0813-7143-AC8F-696CCFF0B9F9}"/>
              </a:ext>
            </a:extLst>
          </p:cNvPr>
          <p:cNvPicPr>
            <a:picLocks noChangeAspect="1"/>
          </p:cNvPicPr>
          <p:nvPr/>
        </p:nvPicPr>
        <p:blipFill>
          <a:blip r:embed="rId14">
            <a:duotone>
              <a:prstClr val="black"/>
              <a:srgbClr val="FF0000">
                <a:tint val="45000"/>
                <a:satMod val="400000"/>
              </a:srgbClr>
            </a:duotone>
          </a:blip>
          <a:stretch>
            <a:fillRect/>
          </a:stretch>
        </p:blipFill>
        <p:spPr>
          <a:xfrm>
            <a:off x="4327412" y="183467"/>
            <a:ext cx="893585" cy="893585"/>
          </a:xfrm>
          <a:prstGeom prst="rect">
            <a:avLst/>
          </a:prstGeom>
        </p:spPr>
      </p:pic>
      <p:pic>
        <p:nvPicPr>
          <p:cNvPr id="36" name="Immagine 35">
            <a:extLst>
              <a:ext uri="{FF2B5EF4-FFF2-40B4-BE49-F238E27FC236}">
                <a16:creationId xmlns:a16="http://schemas.microsoft.com/office/drawing/2014/main" id="{FD3C290D-66AA-E941-921C-E890D7423125}"/>
              </a:ext>
            </a:extLst>
          </p:cNvPr>
          <p:cNvPicPr>
            <a:picLocks noChangeAspect="1"/>
          </p:cNvPicPr>
          <p:nvPr/>
        </p:nvPicPr>
        <p:blipFill>
          <a:blip r:embed="rId15"/>
          <a:stretch>
            <a:fillRect/>
          </a:stretch>
        </p:blipFill>
        <p:spPr>
          <a:xfrm>
            <a:off x="5220997" y="436275"/>
            <a:ext cx="2321547" cy="462714"/>
          </a:xfrm>
          <a:prstGeom prst="rect">
            <a:avLst/>
          </a:prstGeom>
        </p:spPr>
      </p:pic>
      <p:pic>
        <p:nvPicPr>
          <p:cNvPr id="38" name="Immagine 37">
            <a:extLst>
              <a:ext uri="{FF2B5EF4-FFF2-40B4-BE49-F238E27FC236}">
                <a16:creationId xmlns:a16="http://schemas.microsoft.com/office/drawing/2014/main" id="{673C8E73-7EB3-5A40-8E41-207941205ED1}"/>
              </a:ext>
            </a:extLst>
          </p:cNvPr>
          <p:cNvPicPr>
            <a:picLocks noChangeAspect="1"/>
          </p:cNvPicPr>
          <p:nvPr/>
        </p:nvPicPr>
        <p:blipFill>
          <a:blip r:embed="rId16"/>
          <a:stretch>
            <a:fillRect/>
          </a:stretch>
        </p:blipFill>
        <p:spPr>
          <a:xfrm>
            <a:off x="1186757" y="4806745"/>
            <a:ext cx="2356471" cy="417814"/>
          </a:xfrm>
          <a:prstGeom prst="rect">
            <a:avLst/>
          </a:prstGeom>
        </p:spPr>
      </p:pic>
      <p:pic>
        <p:nvPicPr>
          <p:cNvPr id="39" name="Immagine 38">
            <a:extLst>
              <a:ext uri="{FF2B5EF4-FFF2-40B4-BE49-F238E27FC236}">
                <a16:creationId xmlns:a16="http://schemas.microsoft.com/office/drawing/2014/main" id="{DC84D098-8232-1D42-A959-5760717CFD15}"/>
              </a:ext>
            </a:extLst>
          </p:cNvPr>
          <p:cNvPicPr>
            <a:picLocks noChangeAspect="1"/>
          </p:cNvPicPr>
          <p:nvPr/>
        </p:nvPicPr>
        <p:blipFill>
          <a:blip r:embed="rId17"/>
          <a:stretch>
            <a:fillRect/>
          </a:stretch>
        </p:blipFill>
        <p:spPr>
          <a:xfrm>
            <a:off x="4774204" y="4486932"/>
            <a:ext cx="1950366" cy="1950366"/>
          </a:xfrm>
          <a:prstGeom prst="rect">
            <a:avLst/>
          </a:prstGeom>
        </p:spPr>
      </p:pic>
      <p:sp>
        <p:nvSpPr>
          <p:cNvPr id="40" name="Freccia bidirezionale orizzontale 39">
            <a:extLst>
              <a:ext uri="{FF2B5EF4-FFF2-40B4-BE49-F238E27FC236}">
                <a16:creationId xmlns:a16="http://schemas.microsoft.com/office/drawing/2014/main" id="{8B5BC6AB-E85E-5644-B9DF-B85E30A41E59}"/>
              </a:ext>
            </a:extLst>
          </p:cNvPr>
          <p:cNvSpPr/>
          <p:nvPr/>
        </p:nvSpPr>
        <p:spPr>
          <a:xfrm rot="11881325">
            <a:off x="3016391" y="4408886"/>
            <a:ext cx="2033268"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sp>
        <p:nvSpPr>
          <p:cNvPr id="41" name="Freccia bidirezionale orizzontale 40">
            <a:extLst>
              <a:ext uri="{FF2B5EF4-FFF2-40B4-BE49-F238E27FC236}">
                <a16:creationId xmlns:a16="http://schemas.microsoft.com/office/drawing/2014/main" id="{66FC700D-1942-F648-AF32-A3BCA650E89D}"/>
              </a:ext>
            </a:extLst>
          </p:cNvPr>
          <p:cNvSpPr/>
          <p:nvPr/>
        </p:nvSpPr>
        <p:spPr>
          <a:xfrm rot="15786264">
            <a:off x="5270955" y="3680558"/>
            <a:ext cx="993157" cy="386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0000"/>
              </a:highlight>
            </a:endParaRPr>
          </a:p>
        </p:txBody>
      </p:sp>
      <p:pic>
        <p:nvPicPr>
          <p:cNvPr id="42" name="Immagine 41">
            <a:extLst>
              <a:ext uri="{FF2B5EF4-FFF2-40B4-BE49-F238E27FC236}">
                <a16:creationId xmlns:a16="http://schemas.microsoft.com/office/drawing/2014/main" id="{807E2A11-08F2-7C4E-973B-D2F29475CFE3}"/>
              </a:ext>
            </a:extLst>
          </p:cNvPr>
          <p:cNvPicPr>
            <a:picLocks noChangeAspect="1"/>
          </p:cNvPicPr>
          <p:nvPr/>
        </p:nvPicPr>
        <p:blipFill>
          <a:blip r:embed="rId18"/>
          <a:stretch>
            <a:fillRect/>
          </a:stretch>
        </p:blipFill>
        <p:spPr>
          <a:xfrm>
            <a:off x="10005094" y="1724424"/>
            <a:ext cx="1541784" cy="3351704"/>
          </a:xfrm>
          <a:prstGeom prst="rect">
            <a:avLst/>
          </a:prstGeom>
        </p:spPr>
      </p:pic>
    </p:spTree>
    <p:extLst>
      <p:ext uri="{BB962C8B-B14F-4D97-AF65-F5344CB8AC3E}">
        <p14:creationId xmlns:p14="http://schemas.microsoft.com/office/powerpoint/2010/main" val="92899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additive="base">
                                        <p:cTn id="53" dur="500" fill="hold"/>
                                        <p:tgtEl>
                                          <p:spTgt spid="39"/>
                                        </p:tgtEl>
                                        <p:attrNameLst>
                                          <p:attrName>ppt_x</p:attrName>
                                        </p:attrNameLst>
                                      </p:cBhvr>
                                      <p:tavLst>
                                        <p:tav tm="0">
                                          <p:val>
                                            <p:strVal val="#ppt_x"/>
                                          </p:val>
                                        </p:tav>
                                        <p:tav tm="100000">
                                          <p:val>
                                            <p:strVal val="#ppt_x"/>
                                          </p:val>
                                        </p:tav>
                                      </p:tavLst>
                                    </p:anim>
                                    <p:anim calcmode="lin" valueType="num">
                                      <p:cBhvr additive="base">
                                        <p:cTn id="5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 calcmode="lin" valueType="num">
                                      <p:cBhvr additive="base">
                                        <p:cTn id="69" dur="500" fill="hold"/>
                                        <p:tgtEl>
                                          <p:spTgt spid="34"/>
                                        </p:tgtEl>
                                        <p:attrNameLst>
                                          <p:attrName>ppt_x</p:attrName>
                                        </p:attrNameLst>
                                      </p:cBhvr>
                                      <p:tavLst>
                                        <p:tav tm="0">
                                          <p:val>
                                            <p:strVal val="#ppt_x"/>
                                          </p:val>
                                        </p:tav>
                                        <p:tav tm="100000">
                                          <p:val>
                                            <p:strVal val="#ppt_x"/>
                                          </p:val>
                                        </p:tav>
                                      </p:tavLst>
                                    </p:anim>
                                    <p:anim calcmode="lin" valueType="num">
                                      <p:cBhvr additive="base">
                                        <p:cTn id="70" dur="500" fill="hold"/>
                                        <p:tgtEl>
                                          <p:spTgt spid="3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ppt_x"/>
                                          </p:val>
                                        </p:tav>
                                        <p:tav tm="100000">
                                          <p:val>
                                            <p:strVal val="#ppt_x"/>
                                          </p:val>
                                        </p:tav>
                                      </p:tavLst>
                                    </p:anim>
                                    <p:anim calcmode="lin" valueType="num">
                                      <p:cBhvr additive="base">
                                        <p:cTn id="80" dur="500" fill="hold"/>
                                        <p:tgtEl>
                                          <p:spTgt spid="2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fill="hold"/>
                                        <p:tgtEl>
                                          <p:spTgt spid="40"/>
                                        </p:tgtEl>
                                        <p:attrNameLst>
                                          <p:attrName>ppt_x</p:attrName>
                                        </p:attrNameLst>
                                      </p:cBhvr>
                                      <p:tavLst>
                                        <p:tav tm="0">
                                          <p:val>
                                            <p:strVal val="#ppt_x"/>
                                          </p:val>
                                        </p:tav>
                                        <p:tav tm="100000">
                                          <p:val>
                                            <p:strVal val="#ppt_x"/>
                                          </p:val>
                                        </p:tav>
                                      </p:tavLst>
                                    </p:anim>
                                    <p:anim calcmode="lin" valueType="num">
                                      <p:cBhvr additive="base">
                                        <p:cTn id="90" dur="500" fill="hold"/>
                                        <p:tgtEl>
                                          <p:spTgt spid="4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ppt_x"/>
                                          </p:val>
                                        </p:tav>
                                        <p:tav tm="100000">
                                          <p:val>
                                            <p:strVal val="#ppt_x"/>
                                          </p:val>
                                        </p:tav>
                                      </p:tavLst>
                                    </p:anim>
                                    <p:anim calcmode="lin" valueType="num">
                                      <p:cBhvr additive="base">
                                        <p:cTn id="9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5" grpId="0" animBg="1"/>
      <p:bldP spid="26" grpId="0" animBg="1"/>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tangolo con angoli arrotondati 27">
            <a:extLst>
              <a:ext uri="{FF2B5EF4-FFF2-40B4-BE49-F238E27FC236}">
                <a16:creationId xmlns:a16="http://schemas.microsoft.com/office/drawing/2014/main" id="{BB6CB477-0E44-7847-9E2F-1E452B71C9DD}"/>
              </a:ext>
            </a:extLst>
          </p:cNvPr>
          <p:cNvSpPr/>
          <p:nvPr/>
        </p:nvSpPr>
        <p:spPr>
          <a:xfrm>
            <a:off x="5527900" y="3429000"/>
            <a:ext cx="3544571" cy="236689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5A6FE567-13B4-914E-B4F4-9676D8A3F674}"/>
              </a:ext>
            </a:extLst>
          </p:cNvPr>
          <p:cNvSpPr>
            <a:spLocks noGrp="1"/>
          </p:cNvSpPr>
          <p:nvPr>
            <p:ph type="title"/>
          </p:nvPr>
        </p:nvSpPr>
        <p:spPr/>
        <p:txBody>
          <a:bodyPr/>
          <a:lstStyle/>
          <a:p>
            <a:r>
              <a:rPr lang="it-IT" dirty="0"/>
              <a:t>USE-CASE</a:t>
            </a:r>
          </a:p>
        </p:txBody>
      </p:sp>
      <p:pic>
        <p:nvPicPr>
          <p:cNvPr id="4" name="Immagine 3">
            <a:extLst>
              <a:ext uri="{FF2B5EF4-FFF2-40B4-BE49-F238E27FC236}">
                <a16:creationId xmlns:a16="http://schemas.microsoft.com/office/drawing/2014/main" id="{E062FADB-7B2B-B149-992A-71433DFB3F08}"/>
              </a:ext>
            </a:extLst>
          </p:cNvPr>
          <p:cNvPicPr>
            <a:picLocks noChangeAspect="1"/>
          </p:cNvPicPr>
          <p:nvPr/>
        </p:nvPicPr>
        <p:blipFill>
          <a:blip r:embed="rId2"/>
          <a:stretch>
            <a:fillRect/>
          </a:stretch>
        </p:blipFill>
        <p:spPr>
          <a:xfrm>
            <a:off x="6081454" y="611700"/>
            <a:ext cx="2227299" cy="2296902"/>
          </a:xfrm>
          <a:prstGeom prst="rect">
            <a:avLst/>
          </a:prstGeom>
        </p:spPr>
      </p:pic>
      <p:pic>
        <p:nvPicPr>
          <p:cNvPr id="7" name="Immagine 6">
            <a:extLst>
              <a:ext uri="{FF2B5EF4-FFF2-40B4-BE49-F238E27FC236}">
                <a16:creationId xmlns:a16="http://schemas.microsoft.com/office/drawing/2014/main" id="{ADD4F65D-96C5-E348-9F69-B4D483E8C558}"/>
              </a:ext>
            </a:extLst>
          </p:cNvPr>
          <p:cNvPicPr>
            <a:picLocks noChangeAspect="1"/>
          </p:cNvPicPr>
          <p:nvPr/>
        </p:nvPicPr>
        <p:blipFill>
          <a:blip r:embed="rId3"/>
          <a:stretch>
            <a:fillRect/>
          </a:stretch>
        </p:blipFill>
        <p:spPr>
          <a:xfrm>
            <a:off x="10543446" y="1317063"/>
            <a:ext cx="1151064" cy="1726596"/>
          </a:xfrm>
          <a:prstGeom prst="rect">
            <a:avLst/>
          </a:prstGeom>
        </p:spPr>
      </p:pic>
      <p:pic>
        <p:nvPicPr>
          <p:cNvPr id="9" name="Immagine 8">
            <a:extLst>
              <a:ext uri="{FF2B5EF4-FFF2-40B4-BE49-F238E27FC236}">
                <a16:creationId xmlns:a16="http://schemas.microsoft.com/office/drawing/2014/main" id="{D92DAD11-4425-EE49-ABF3-6DD02DC5F163}"/>
              </a:ext>
            </a:extLst>
          </p:cNvPr>
          <p:cNvPicPr>
            <a:picLocks noChangeAspect="1"/>
          </p:cNvPicPr>
          <p:nvPr/>
        </p:nvPicPr>
        <p:blipFill>
          <a:blip r:embed="rId4"/>
          <a:stretch>
            <a:fillRect/>
          </a:stretch>
        </p:blipFill>
        <p:spPr>
          <a:xfrm>
            <a:off x="2060197" y="1839479"/>
            <a:ext cx="2516050" cy="2164973"/>
          </a:xfrm>
          <a:prstGeom prst="rect">
            <a:avLst/>
          </a:prstGeom>
        </p:spPr>
      </p:pic>
      <p:pic>
        <p:nvPicPr>
          <p:cNvPr id="13" name="Segnaposto contenuto 10" descr="Contratto">
            <a:extLst>
              <a:ext uri="{FF2B5EF4-FFF2-40B4-BE49-F238E27FC236}">
                <a16:creationId xmlns:a16="http://schemas.microsoft.com/office/drawing/2014/main" id="{AFF77846-20D6-854A-8FC4-714D16A56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92258" y="4358701"/>
            <a:ext cx="1264427" cy="1264427"/>
          </a:xfrm>
          <a:prstGeom prst="rect">
            <a:avLst/>
          </a:prstGeom>
          <a:effectLst>
            <a:outerShdw blurRad="50800" dist="38100" dir="2700000" algn="tl" rotWithShape="0">
              <a:prstClr val="black">
                <a:alpha val="40000"/>
              </a:prstClr>
            </a:outerShdw>
          </a:effectLst>
        </p:spPr>
      </p:pic>
      <p:pic>
        <p:nvPicPr>
          <p:cNvPr id="15" name="Segnaposto contenuto 10" descr="Contratto">
            <a:extLst>
              <a:ext uri="{FF2B5EF4-FFF2-40B4-BE49-F238E27FC236}">
                <a16:creationId xmlns:a16="http://schemas.microsoft.com/office/drawing/2014/main" id="{E9BA9215-37A8-9349-B934-6D79DA81E8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2812" y="3538832"/>
            <a:ext cx="1264427" cy="1264427"/>
          </a:xfrm>
          <a:prstGeom prst="rect">
            <a:avLst/>
          </a:prstGeom>
          <a:effectLst>
            <a:outerShdw blurRad="50800" dist="38100" dir="2700000" algn="tl" rotWithShape="0">
              <a:prstClr val="black">
                <a:alpha val="40000"/>
              </a:prstClr>
            </a:outerShdw>
          </a:effectLst>
        </p:spPr>
      </p:pic>
      <p:pic>
        <p:nvPicPr>
          <p:cNvPr id="16" name="Segnaposto contenuto 10" descr="Contratto">
            <a:extLst>
              <a:ext uri="{FF2B5EF4-FFF2-40B4-BE49-F238E27FC236}">
                <a16:creationId xmlns:a16="http://schemas.microsoft.com/office/drawing/2014/main" id="{8837F4DA-A3D7-C743-92C6-509074C79A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8448" y="4411317"/>
            <a:ext cx="1264426" cy="1264426"/>
          </a:xfrm>
          <a:prstGeom prst="rect">
            <a:avLst/>
          </a:prstGeom>
          <a:effectLst>
            <a:outerShdw blurRad="50800" dist="38100" dir="2700000" algn="tl" rotWithShape="0">
              <a:prstClr val="black">
                <a:alpha val="40000"/>
              </a:prstClr>
            </a:outerShdw>
          </a:effectLst>
        </p:spPr>
      </p:pic>
      <p:sp>
        <p:nvSpPr>
          <p:cNvPr id="17" name="Rettangolo 16">
            <a:extLst>
              <a:ext uri="{FF2B5EF4-FFF2-40B4-BE49-F238E27FC236}">
                <a16:creationId xmlns:a16="http://schemas.microsoft.com/office/drawing/2014/main" id="{C0CE0442-322B-5F4C-92F4-EC7BF663CDCD}"/>
              </a:ext>
            </a:extLst>
          </p:cNvPr>
          <p:cNvSpPr/>
          <p:nvPr/>
        </p:nvSpPr>
        <p:spPr>
          <a:xfrm>
            <a:off x="2760629" y="1612744"/>
            <a:ext cx="1279517" cy="369332"/>
          </a:xfrm>
          <a:prstGeom prst="rect">
            <a:avLst/>
          </a:prstGeom>
        </p:spPr>
        <p:txBody>
          <a:bodyPr wrap="none">
            <a:spAutoFit/>
          </a:bodyPr>
          <a:lstStyle/>
          <a:p>
            <a:r>
              <a:rPr lang="en-US" dirty="0"/>
              <a:t>Mobile App</a:t>
            </a:r>
            <a:endParaRPr lang="it-IT" dirty="0"/>
          </a:p>
        </p:txBody>
      </p:sp>
      <p:sp>
        <p:nvSpPr>
          <p:cNvPr id="18" name="Rettangolo 17">
            <a:extLst>
              <a:ext uri="{FF2B5EF4-FFF2-40B4-BE49-F238E27FC236}">
                <a16:creationId xmlns:a16="http://schemas.microsoft.com/office/drawing/2014/main" id="{D990EBEB-4CE7-8A49-BD40-0A345CA0CC05}"/>
              </a:ext>
            </a:extLst>
          </p:cNvPr>
          <p:cNvSpPr/>
          <p:nvPr/>
        </p:nvSpPr>
        <p:spPr>
          <a:xfrm>
            <a:off x="10368765" y="1082788"/>
            <a:ext cx="1186159" cy="369332"/>
          </a:xfrm>
          <a:prstGeom prst="rect">
            <a:avLst/>
          </a:prstGeom>
        </p:spPr>
        <p:txBody>
          <a:bodyPr wrap="none">
            <a:spAutoFit/>
          </a:bodyPr>
          <a:lstStyle/>
          <a:p>
            <a:r>
              <a:rPr lang="en-US" dirty="0"/>
              <a:t>Smart Lock</a:t>
            </a:r>
            <a:endParaRPr lang="it-IT" dirty="0"/>
          </a:p>
        </p:txBody>
      </p:sp>
      <p:sp>
        <p:nvSpPr>
          <p:cNvPr id="19" name="Rettangolo 18">
            <a:extLst>
              <a:ext uri="{FF2B5EF4-FFF2-40B4-BE49-F238E27FC236}">
                <a16:creationId xmlns:a16="http://schemas.microsoft.com/office/drawing/2014/main" id="{0D42F1CF-D51D-184D-A1AD-0B71D7E710D4}"/>
              </a:ext>
            </a:extLst>
          </p:cNvPr>
          <p:cNvSpPr/>
          <p:nvPr/>
        </p:nvSpPr>
        <p:spPr>
          <a:xfrm>
            <a:off x="6375332" y="343503"/>
            <a:ext cx="1744195" cy="369332"/>
          </a:xfrm>
          <a:prstGeom prst="rect">
            <a:avLst/>
          </a:prstGeom>
        </p:spPr>
        <p:txBody>
          <a:bodyPr wrap="none">
            <a:spAutoFit/>
          </a:bodyPr>
          <a:lstStyle/>
          <a:p>
            <a:r>
              <a:rPr lang="en-US" dirty="0"/>
              <a:t>Smart Home Hub</a:t>
            </a:r>
            <a:endParaRPr lang="it-IT" dirty="0"/>
          </a:p>
        </p:txBody>
      </p:sp>
      <p:sp>
        <p:nvSpPr>
          <p:cNvPr id="29" name="Freccia destra 28">
            <a:extLst>
              <a:ext uri="{FF2B5EF4-FFF2-40B4-BE49-F238E27FC236}">
                <a16:creationId xmlns:a16="http://schemas.microsoft.com/office/drawing/2014/main" id="{7ABF2DA9-62B0-294B-A441-8F2CEC5BBEDD}"/>
              </a:ext>
            </a:extLst>
          </p:cNvPr>
          <p:cNvSpPr/>
          <p:nvPr/>
        </p:nvSpPr>
        <p:spPr>
          <a:xfrm rot="1319256">
            <a:off x="4213038" y="37936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Freccia destra 29">
            <a:extLst>
              <a:ext uri="{FF2B5EF4-FFF2-40B4-BE49-F238E27FC236}">
                <a16:creationId xmlns:a16="http://schemas.microsoft.com/office/drawing/2014/main" id="{BF0553AC-6F44-034E-A00E-069525712244}"/>
              </a:ext>
            </a:extLst>
          </p:cNvPr>
          <p:cNvSpPr/>
          <p:nvPr/>
        </p:nvSpPr>
        <p:spPr>
          <a:xfrm rot="5400000">
            <a:off x="6801169" y="2967188"/>
            <a:ext cx="787868"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2" name="Freccia destra 31">
            <a:extLst>
              <a:ext uri="{FF2B5EF4-FFF2-40B4-BE49-F238E27FC236}">
                <a16:creationId xmlns:a16="http://schemas.microsoft.com/office/drawing/2014/main" id="{F6F6AC18-35B0-574C-89CC-17BF9A349162}"/>
              </a:ext>
            </a:extLst>
          </p:cNvPr>
          <p:cNvSpPr/>
          <p:nvPr/>
        </p:nvSpPr>
        <p:spPr>
          <a:xfrm rot="7909902">
            <a:off x="9013234" y="3265008"/>
            <a:ext cx="1842889" cy="421556"/>
          </a:xfrm>
          <a:prstGeom prst="rightArrow">
            <a:avLst>
              <a:gd name="adj1" fmla="val 62682"/>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7" name="CasellaDiTesto 36">
            <a:extLst>
              <a:ext uri="{FF2B5EF4-FFF2-40B4-BE49-F238E27FC236}">
                <a16:creationId xmlns:a16="http://schemas.microsoft.com/office/drawing/2014/main" id="{744D9FB4-10A7-894A-A635-965C19A1F694}"/>
              </a:ext>
            </a:extLst>
          </p:cNvPr>
          <p:cNvSpPr txBox="1"/>
          <p:nvPr/>
        </p:nvSpPr>
        <p:spPr>
          <a:xfrm>
            <a:off x="10666483" y="4753054"/>
            <a:ext cx="1069524" cy="830997"/>
          </a:xfrm>
          <a:prstGeom prst="rect">
            <a:avLst/>
          </a:prstGeom>
          <a:noFill/>
        </p:spPr>
        <p:txBody>
          <a:bodyPr wrap="none" rtlCol="0">
            <a:spAutoFit/>
          </a:bodyPr>
          <a:lstStyle/>
          <a:p>
            <a:r>
              <a:rPr lang="it-IT" sz="4800" dirty="0">
                <a:ln w="0"/>
                <a:solidFill>
                  <a:srgbClr val="FF0000"/>
                </a:solidFill>
                <a:effectLst>
                  <a:outerShdw blurRad="38100" dist="19050" dir="2700000" algn="tl" rotWithShape="0">
                    <a:schemeClr val="dk1">
                      <a:alpha val="40000"/>
                    </a:schemeClr>
                  </a:outerShdw>
                </a:effectLst>
              </a:rPr>
              <a:t>NO</a:t>
            </a:r>
          </a:p>
        </p:txBody>
      </p:sp>
      <p:sp>
        <p:nvSpPr>
          <p:cNvPr id="43" name="Freccia destra 42">
            <a:extLst>
              <a:ext uri="{FF2B5EF4-FFF2-40B4-BE49-F238E27FC236}">
                <a16:creationId xmlns:a16="http://schemas.microsoft.com/office/drawing/2014/main" id="{62CDC70F-AAED-1049-8BCE-9DA1E9D59226}"/>
              </a:ext>
            </a:extLst>
          </p:cNvPr>
          <p:cNvSpPr/>
          <p:nvPr/>
        </p:nvSpPr>
        <p:spPr>
          <a:xfrm>
            <a:off x="9334718" y="4974774"/>
            <a:ext cx="1199920"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con angoli arrotondati 43">
            <a:extLst>
              <a:ext uri="{FF2B5EF4-FFF2-40B4-BE49-F238E27FC236}">
                <a16:creationId xmlns:a16="http://schemas.microsoft.com/office/drawing/2014/main" id="{4A722107-6E3E-AB4E-BF66-80F90D1B9AA9}"/>
              </a:ext>
            </a:extLst>
          </p:cNvPr>
          <p:cNvSpPr/>
          <p:nvPr/>
        </p:nvSpPr>
        <p:spPr>
          <a:xfrm>
            <a:off x="1737769" y="4866115"/>
            <a:ext cx="2563813" cy="168957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bg1"/>
              </a:solidFill>
              <a:effectLst>
                <a:outerShdw blurRad="38100" dist="19050" dir="2700000" algn="tl" rotWithShape="0">
                  <a:schemeClr val="dk1">
                    <a:alpha val="40000"/>
                  </a:schemeClr>
                </a:outerShdw>
              </a:effectLst>
            </a:endParaRPr>
          </a:p>
        </p:txBody>
      </p:sp>
      <p:pic>
        <p:nvPicPr>
          <p:cNvPr id="8" name="Immagine 7">
            <a:extLst>
              <a:ext uri="{FF2B5EF4-FFF2-40B4-BE49-F238E27FC236}">
                <a16:creationId xmlns:a16="http://schemas.microsoft.com/office/drawing/2014/main" id="{1649BB98-4495-7B4E-B399-CC02DFD2B166}"/>
              </a:ext>
            </a:extLst>
          </p:cNvPr>
          <p:cNvPicPr>
            <a:picLocks noChangeAspect="1"/>
          </p:cNvPicPr>
          <p:nvPr/>
        </p:nvPicPr>
        <p:blipFill>
          <a:blip r:embed="rId11"/>
          <a:stretch>
            <a:fillRect/>
          </a:stretch>
        </p:blipFill>
        <p:spPr>
          <a:xfrm>
            <a:off x="2674235" y="5075903"/>
            <a:ext cx="1270000" cy="1270000"/>
          </a:xfrm>
          <a:prstGeom prst="rect">
            <a:avLst/>
          </a:prstGeom>
        </p:spPr>
      </p:pic>
      <p:pic>
        <p:nvPicPr>
          <p:cNvPr id="33" name="Elemento grafico 32" descr="Documento">
            <a:extLst>
              <a:ext uri="{FF2B5EF4-FFF2-40B4-BE49-F238E27FC236}">
                <a16:creationId xmlns:a16="http://schemas.microsoft.com/office/drawing/2014/main" id="{8B62B4F5-80D2-2447-9BFD-2BAF2841E3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13558" y="5147458"/>
            <a:ext cx="1040845" cy="1040845"/>
          </a:xfrm>
          <a:prstGeom prst="rect">
            <a:avLst/>
          </a:prstGeom>
        </p:spPr>
      </p:pic>
      <p:sp>
        <p:nvSpPr>
          <p:cNvPr id="45" name="Freccia destra 44">
            <a:extLst>
              <a:ext uri="{FF2B5EF4-FFF2-40B4-BE49-F238E27FC236}">
                <a16:creationId xmlns:a16="http://schemas.microsoft.com/office/drawing/2014/main" id="{D34A2C1A-D4B5-7D42-9D21-9611A6D427DB}"/>
              </a:ext>
            </a:extLst>
          </p:cNvPr>
          <p:cNvSpPr/>
          <p:nvPr/>
        </p:nvSpPr>
        <p:spPr>
          <a:xfrm rot="20617531">
            <a:off x="4377460" y="5066768"/>
            <a:ext cx="915669" cy="42155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238EA823-F074-014E-B625-905B4F18CA01}"/>
              </a:ext>
            </a:extLst>
          </p:cNvPr>
          <p:cNvCxnSpPr>
            <a:cxnSpLocks/>
          </p:cNvCxnSpPr>
          <p:nvPr/>
        </p:nvCxnSpPr>
        <p:spPr>
          <a:xfrm>
            <a:off x="6850367" y="5228405"/>
            <a:ext cx="794123" cy="0"/>
          </a:xfrm>
          <a:prstGeom prst="straightConnector1">
            <a:avLst/>
          </a:prstGeom>
          <a:ln>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Connettore 2 46">
            <a:extLst>
              <a:ext uri="{FF2B5EF4-FFF2-40B4-BE49-F238E27FC236}">
                <a16:creationId xmlns:a16="http://schemas.microsoft.com/office/drawing/2014/main" id="{7E30509A-2D1D-F34C-B3B1-A67BD863AFEF}"/>
              </a:ext>
            </a:extLst>
          </p:cNvPr>
          <p:cNvCxnSpPr>
            <a:cxnSpLocks/>
          </p:cNvCxnSpPr>
          <p:nvPr/>
        </p:nvCxnSpPr>
        <p:spPr>
          <a:xfrm flipV="1">
            <a:off x="6199324" y="3907234"/>
            <a:ext cx="475231" cy="3959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AC679F47-AA8D-B644-B7DA-FE67759B78BD}"/>
              </a:ext>
            </a:extLst>
          </p:cNvPr>
          <p:cNvCxnSpPr>
            <a:cxnSpLocks/>
          </p:cNvCxnSpPr>
          <p:nvPr/>
        </p:nvCxnSpPr>
        <p:spPr>
          <a:xfrm flipH="1" flipV="1">
            <a:off x="7804541" y="4004452"/>
            <a:ext cx="548586" cy="3431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92E9B124-CF84-BF45-840C-8EC3B5D3DE15}"/>
              </a:ext>
            </a:extLst>
          </p:cNvPr>
          <p:cNvPicPr>
            <a:picLocks noChangeAspect="1"/>
          </p:cNvPicPr>
          <p:nvPr/>
        </p:nvPicPr>
        <p:blipFill>
          <a:blip r:embed="rId14"/>
          <a:stretch>
            <a:fillRect/>
          </a:stretch>
        </p:blipFill>
        <p:spPr>
          <a:xfrm>
            <a:off x="6522707" y="5268879"/>
            <a:ext cx="1522277" cy="1522277"/>
          </a:xfrm>
          <a:prstGeom prst="rect">
            <a:avLst/>
          </a:prstGeom>
        </p:spPr>
      </p:pic>
    </p:spTree>
    <p:extLst>
      <p:ext uri="{BB962C8B-B14F-4D97-AF65-F5344CB8AC3E}">
        <p14:creationId xmlns:p14="http://schemas.microsoft.com/office/powerpoint/2010/main" val="176735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500" fill="hold"/>
                                        <p:tgtEl>
                                          <p:spTgt spid="44"/>
                                        </p:tgtEl>
                                        <p:attrNameLst>
                                          <p:attrName>ppt_x</p:attrName>
                                        </p:attrNameLst>
                                      </p:cBhvr>
                                      <p:tavLst>
                                        <p:tav tm="0">
                                          <p:val>
                                            <p:strVal val="#ppt_x"/>
                                          </p:val>
                                        </p:tav>
                                        <p:tav tm="100000">
                                          <p:val>
                                            <p:strVal val="#ppt_x"/>
                                          </p:val>
                                        </p:tav>
                                      </p:tavLst>
                                    </p:anim>
                                    <p:anim calcmode="lin" valueType="num">
                                      <p:cBhvr additive="base">
                                        <p:cTn id="74" dur="500" fill="hold"/>
                                        <p:tgtEl>
                                          <p:spTgt spid="44"/>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additive="base">
                                        <p:cTn id="77" dur="500" fill="hold"/>
                                        <p:tgtEl>
                                          <p:spTgt spid="8"/>
                                        </p:tgtEl>
                                        <p:attrNameLst>
                                          <p:attrName>ppt_x</p:attrName>
                                        </p:attrNameLst>
                                      </p:cBhvr>
                                      <p:tavLst>
                                        <p:tav tm="0">
                                          <p:val>
                                            <p:strVal val="#ppt_x"/>
                                          </p:val>
                                        </p:tav>
                                        <p:tav tm="100000">
                                          <p:val>
                                            <p:strVal val="#ppt_x"/>
                                          </p:val>
                                        </p:tav>
                                      </p:tavLst>
                                    </p:anim>
                                    <p:anim calcmode="lin" valueType="num">
                                      <p:cBhvr additive="base">
                                        <p:cTn id="78" dur="500" fill="hold"/>
                                        <p:tgtEl>
                                          <p:spTgt spid="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p:tgtEl>
                                          <p:spTgt spid="47"/>
                                        </p:tgtEl>
                                        <p:attrNameLst>
                                          <p:attrName>ppt_y</p:attrName>
                                        </p:attrNameLst>
                                      </p:cBhvr>
                                      <p:tavLst>
                                        <p:tav tm="0">
                                          <p:val>
                                            <p:strVal val="#ppt_y+#ppt_h*1.125000"/>
                                          </p:val>
                                        </p:tav>
                                        <p:tav tm="100000">
                                          <p:val>
                                            <p:strVal val="#ppt_y"/>
                                          </p:val>
                                        </p:tav>
                                      </p:tavLst>
                                    </p:anim>
                                    <p:animEffect transition="in" filter="wipe(up)">
                                      <p:cBhvr>
                                        <p:cTn id="92" dur="500"/>
                                        <p:tgtEl>
                                          <p:spTgt spid="47"/>
                                        </p:tgtEl>
                                      </p:cBhvr>
                                    </p:animEffect>
                                  </p:childTnLst>
                                </p:cTn>
                              </p:par>
                              <p:par>
                                <p:cTn id="93" presetID="12" presetClass="entr" presetSubtype="4"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p:tgtEl>
                                          <p:spTgt spid="48"/>
                                        </p:tgtEl>
                                        <p:attrNameLst>
                                          <p:attrName>ppt_y</p:attrName>
                                        </p:attrNameLst>
                                      </p:cBhvr>
                                      <p:tavLst>
                                        <p:tav tm="0">
                                          <p:val>
                                            <p:strVal val="#ppt_y+#ppt_h*1.125000"/>
                                          </p:val>
                                        </p:tav>
                                        <p:tav tm="100000">
                                          <p:val>
                                            <p:strVal val="#ppt_y"/>
                                          </p:val>
                                        </p:tav>
                                      </p:tavLst>
                                    </p:anim>
                                    <p:animEffect transition="in" filter="wipe(up)">
                                      <p:cBhvr>
                                        <p:cTn id="96" dur="500"/>
                                        <p:tgtEl>
                                          <p:spTgt spid="48"/>
                                        </p:tgtEl>
                                      </p:cBhvr>
                                    </p:animEffect>
                                  </p:childTnLst>
                                </p:cTn>
                              </p:par>
                              <p:par>
                                <p:cTn id="97" presetID="12" presetClass="entr" presetSubtype="4"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additive="base">
                                        <p:cTn id="99" dur="500"/>
                                        <p:tgtEl>
                                          <p:spTgt spid="46"/>
                                        </p:tgtEl>
                                        <p:attrNameLst>
                                          <p:attrName>ppt_y</p:attrName>
                                        </p:attrNameLst>
                                      </p:cBhvr>
                                      <p:tavLst>
                                        <p:tav tm="0">
                                          <p:val>
                                            <p:strVal val="#ppt_y+#ppt_h*1.125000"/>
                                          </p:val>
                                        </p:tav>
                                        <p:tav tm="100000">
                                          <p:val>
                                            <p:strVal val="#ppt_y"/>
                                          </p:val>
                                        </p:tav>
                                      </p:tavLst>
                                    </p:anim>
                                    <p:animEffect transition="in" filter="wipe(up)">
                                      <p:cBhvr>
                                        <p:cTn id="100" dur="500"/>
                                        <p:tgtEl>
                                          <p:spTgt spid="46"/>
                                        </p:tgtEl>
                                      </p:cBhvr>
                                    </p:animEffect>
                                  </p:childTnLst>
                                </p:cTn>
                              </p:par>
                              <p:par>
                                <p:cTn id="101" presetID="12" presetClass="entr" presetSubtype="4"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 calcmode="lin" valueType="num">
                                      <p:cBhvr additive="base">
                                        <p:cTn id="103" dur="500"/>
                                        <p:tgtEl>
                                          <p:spTgt spid="20"/>
                                        </p:tgtEl>
                                        <p:attrNameLst>
                                          <p:attrName>ppt_y</p:attrName>
                                        </p:attrNameLst>
                                      </p:cBhvr>
                                      <p:tavLst>
                                        <p:tav tm="0">
                                          <p:val>
                                            <p:strVal val="#ppt_y+#ppt_h*1.125000"/>
                                          </p:val>
                                        </p:tav>
                                        <p:tav tm="100000">
                                          <p:val>
                                            <p:strVal val="#ppt_y"/>
                                          </p:val>
                                        </p:tav>
                                      </p:tavLst>
                                    </p:anim>
                                    <p:animEffect transition="in" filter="wipe(up)">
                                      <p:cBhvr>
                                        <p:cTn id="104" dur="500"/>
                                        <p:tgtEl>
                                          <p:spTgt spid="2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additive="base">
                                        <p:cTn id="109" dur="500" fill="hold"/>
                                        <p:tgtEl>
                                          <p:spTgt spid="43"/>
                                        </p:tgtEl>
                                        <p:attrNameLst>
                                          <p:attrName>ppt_x</p:attrName>
                                        </p:attrNameLst>
                                      </p:cBhvr>
                                      <p:tavLst>
                                        <p:tav tm="0">
                                          <p:val>
                                            <p:strVal val="#ppt_x"/>
                                          </p:val>
                                        </p:tav>
                                        <p:tav tm="100000">
                                          <p:val>
                                            <p:strVal val="#ppt_x"/>
                                          </p:val>
                                        </p:tav>
                                      </p:tavLst>
                                    </p:anim>
                                    <p:anim calcmode="lin" valueType="num">
                                      <p:cBhvr additive="base">
                                        <p:cTn id="110" dur="500" fill="hold"/>
                                        <p:tgtEl>
                                          <p:spTgt spid="43"/>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7" grpId="0"/>
      <p:bldP spid="18" grpId="0"/>
      <p:bldP spid="19" grpId="0"/>
      <p:bldP spid="29" grpId="0" animBg="1"/>
      <p:bldP spid="30" grpId="0" animBg="1"/>
      <p:bldP spid="32" grpId="0" animBg="1"/>
      <p:bldP spid="37" grpId="0"/>
      <p:bldP spid="43" grpId="0" animBg="1"/>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DAAA71-AEBE-A542-BC75-E7623A98159E}"/>
              </a:ext>
            </a:extLst>
          </p:cNvPr>
          <p:cNvSpPr>
            <a:spLocks noGrp="1"/>
          </p:cNvSpPr>
          <p:nvPr>
            <p:ph type="title"/>
          </p:nvPr>
        </p:nvSpPr>
        <p:spPr/>
        <p:txBody>
          <a:bodyPr/>
          <a:lstStyle/>
          <a:p>
            <a:r>
              <a:rPr lang="en-US" dirty="0"/>
              <a:t>What ABOUT DYNAMIC ANALYSIS?</a:t>
            </a:r>
          </a:p>
        </p:txBody>
      </p:sp>
      <p:sp>
        <p:nvSpPr>
          <p:cNvPr id="3" name="Segnaposto contenuto 2">
            <a:extLst>
              <a:ext uri="{FF2B5EF4-FFF2-40B4-BE49-F238E27FC236}">
                <a16:creationId xmlns:a16="http://schemas.microsoft.com/office/drawing/2014/main" id="{F694A7E8-5104-2C40-872E-7B671BF5B949}"/>
              </a:ext>
            </a:extLst>
          </p:cNvPr>
          <p:cNvSpPr>
            <a:spLocks noGrp="1"/>
          </p:cNvSpPr>
          <p:nvPr>
            <p:ph idx="1"/>
          </p:nvPr>
        </p:nvSpPr>
        <p:spPr>
          <a:xfrm>
            <a:off x="1141411" y="1922915"/>
            <a:ext cx="9905999" cy="4608513"/>
          </a:xfrm>
        </p:spPr>
        <p:txBody>
          <a:bodyPr>
            <a:normAutofit lnSpcReduction="10000"/>
          </a:bodyPr>
          <a:lstStyle/>
          <a:p>
            <a:r>
              <a:rPr lang="en-US" dirty="0"/>
              <a:t>Static analysis suffers from FPs: best solution is Static + Dynamic Analysis</a:t>
            </a:r>
          </a:p>
          <a:p>
            <a:r>
              <a:rPr lang="en-US" dirty="0"/>
              <a:t>Anyway, Dynamic Analysis on the «</a:t>
            </a:r>
            <a:r>
              <a:rPr lang="en-US" dirty="0" err="1"/>
              <a:t>echosystem</a:t>
            </a:r>
            <a:r>
              <a:rPr lang="en-US" dirty="0"/>
              <a:t>» is very hard to achieve:</a:t>
            </a:r>
          </a:p>
          <a:p>
            <a:pPr lvl="1"/>
            <a:r>
              <a:rPr lang="en-US" dirty="0"/>
              <a:t>Dynamic analysis is technology-dependent</a:t>
            </a:r>
          </a:p>
          <a:p>
            <a:pPr lvl="1"/>
            <a:r>
              <a:rPr lang="en-US" dirty="0"/>
              <a:t>Requires app </a:t>
            </a:r>
            <a:r>
              <a:rPr lang="en-US" dirty="0" err="1"/>
              <a:t>modfication</a:t>
            </a:r>
            <a:r>
              <a:rPr lang="en-US" dirty="0"/>
              <a:t> (e.g., instrumentation) or a device (OS) modification (e.g., </a:t>
            </a:r>
            <a:r>
              <a:rPr lang="en-US" dirty="0" err="1"/>
              <a:t>syscall</a:t>
            </a:r>
            <a:r>
              <a:rPr lang="en-US" dirty="0"/>
              <a:t> log, …)</a:t>
            </a:r>
          </a:p>
          <a:p>
            <a:pPr lvl="1"/>
            <a:r>
              <a:rPr lang="en-US" dirty="0"/>
              <a:t>IoT device can have custom OS and custom firmware and closed source: hard to instrument.</a:t>
            </a:r>
          </a:p>
          <a:p>
            <a:r>
              <a:rPr lang="en-US" dirty="0"/>
              <a:t>OS and firmware instrumentation can be faulty and error-prone</a:t>
            </a:r>
          </a:p>
          <a:p>
            <a:r>
              <a:rPr lang="en-US" dirty="0"/>
              <a:t>Feasible for only vendor-specific, reduced-size ecosystems.</a:t>
            </a:r>
          </a:p>
          <a:p>
            <a:r>
              <a:rPr lang="en-US" dirty="0"/>
              <a:t>It does not scale on med-scale</a:t>
            </a:r>
          </a:p>
        </p:txBody>
      </p:sp>
    </p:spTree>
    <p:extLst>
      <p:ext uri="{BB962C8B-B14F-4D97-AF65-F5344CB8AC3E}">
        <p14:creationId xmlns:p14="http://schemas.microsoft.com/office/powerpoint/2010/main" val="121420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BC2FBD-124C-0448-AC1B-1C57698D918B}"/>
              </a:ext>
            </a:extLst>
          </p:cNvPr>
          <p:cNvSpPr>
            <a:spLocks noGrp="1"/>
          </p:cNvSpPr>
          <p:nvPr>
            <p:ph type="title"/>
          </p:nvPr>
        </p:nvSpPr>
        <p:spPr/>
        <p:txBody>
          <a:bodyPr/>
          <a:lstStyle/>
          <a:p>
            <a:r>
              <a:rPr lang="it-IT" dirty="0"/>
              <a:t>OPEN ISSUES</a:t>
            </a:r>
          </a:p>
        </p:txBody>
      </p:sp>
      <p:sp>
        <p:nvSpPr>
          <p:cNvPr id="3" name="Segnaposto contenuto 2">
            <a:extLst>
              <a:ext uri="{FF2B5EF4-FFF2-40B4-BE49-F238E27FC236}">
                <a16:creationId xmlns:a16="http://schemas.microsoft.com/office/drawing/2014/main" id="{4A201A29-6AF3-E246-82F5-0C0C22C145F6}"/>
              </a:ext>
            </a:extLst>
          </p:cNvPr>
          <p:cNvSpPr>
            <a:spLocks noGrp="1"/>
          </p:cNvSpPr>
          <p:nvPr>
            <p:ph idx="1"/>
          </p:nvPr>
        </p:nvSpPr>
        <p:spPr/>
        <p:txBody>
          <a:bodyPr/>
          <a:lstStyle/>
          <a:p>
            <a:r>
              <a:rPr lang="it-IT" dirty="0"/>
              <a:t>Model </a:t>
            </a:r>
            <a:r>
              <a:rPr lang="it-IT" dirty="0" err="1"/>
              <a:t>granularity</a:t>
            </a:r>
            <a:r>
              <a:rPr lang="it-IT" dirty="0"/>
              <a:t> and </a:t>
            </a:r>
            <a:r>
              <a:rPr lang="it-IT" dirty="0" err="1"/>
              <a:t>analysis</a:t>
            </a:r>
            <a:r>
              <a:rPr lang="it-IT" dirty="0"/>
              <a:t> </a:t>
            </a:r>
            <a:r>
              <a:rPr lang="it-IT" dirty="0" err="1"/>
              <a:t>scaling</a:t>
            </a:r>
            <a:endParaRPr lang="it-IT" dirty="0"/>
          </a:p>
          <a:p>
            <a:pPr lvl="1"/>
            <a:r>
              <a:rPr lang="it-IT" dirty="0"/>
              <a:t>Do </a:t>
            </a:r>
            <a:r>
              <a:rPr lang="it-IT" dirty="0" err="1"/>
              <a:t>we</a:t>
            </a:r>
            <a:r>
              <a:rPr lang="it-IT" dirty="0"/>
              <a:t> </a:t>
            </a:r>
            <a:r>
              <a:rPr lang="it-IT" dirty="0" err="1"/>
              <a:t>need</a:t>
            </a:r>
            <a:r>
              <a:rPr lang="it-IT" dirty="0"/>
              <a:t> policy-</a:t>
            </a:r>
            <a:r>
              <a:rPr lang="it-IT" dirty="0" err="1"/>
              <a:t>driven</a:t>
            </a:r>
            <a:r>
              <a:rPr lang="it-IT" dirty="0"/>
              <a:t> </a:t>
            </a:r>
            <a:r>
              <a:rPr lang="it-IT" dirty="0" err="1"/>
              <a:t>optimized</a:t>
            </a:r>
            <a:r>
              <a:rPr lang="it-IT" dirty="0"/>
              <a:t> </a:t>
            </a:r>
            <a:r>
              <a:rPr lang="it-IT" dirty="0" err="1"/>
              <a:t>app</a:t>
            </a:r>
            <a:r>
              <a:rPr lang="it-IT" dirty="0"/>
              <a:t> </a:t>
            </a:r>
            <a:r>
              <a:rPr lang="it-IT" dirty="0" err="1"/>
              <a:t>models</a:t>
            </a:r>
            <a:r>
              <a:rPr lang="it-IT" dirty="0"/>
              <a:t>?</a:t>
            </a:r>
          </a:p>
          <a:p>
            <a:r>
              <a:rPr lang="it-IT" dirty="0" err="1"/>
              <a:t>Meaningful</a:t>
            </a:r>
            <a:r>
              <a:rPr lang="it-IT" dirty="0"/>
              <a:t> security policy</a:t>
            </a:r>
          </a:p>
          <a:p>
            <a:pPr lvl="1"/>
            <a:r>
              <a:rPr lang="it-IT" dirty="0" err="1"/>
              <a:t>Which</a:t>
            </a:r>
            <a:r>
              <a:rPr lang="it-IT" dirty="0"/>
              <a:t> </a:t>
            </a:r>
            <a:r>
              <a:rPr lang="it-IT" dirty="0" err="1"/>
              <a:t>behaviors</a:t>
            </a:r>
            <a:r>
              <a:rPr lang="it-IT" dirty="0"/>
              <a:t> are security-</a:t>
            </a:r>
            <a:r>
              <a:rPr lang="it-IT" dirty="0" err="1"/>
              <a:t>relevant</a:t>
            </a:r>
            <a:r>
              <a:rPr lang="it-IT" dirty="0"/>
              <a:t>?</a:t>
            </a:r>
          </a:p>
          <a:p>
            <a:r>
              <a:rPr lang="it-IT" dirty="0" err="1"/>
              <a:t>Paradigm</a:t>
            </a:r>
            <a:r>
              <a:rPr lang="it-IT" dirty="0"/>
              <a:t> </a:t>
            </a:r>
            <a:r>
              <a:rPr lang="it-IT" dirty="0" err="1"/>
              <a:t>extension</a:t>
            </a:r>
            <a:r>
              <a:rPr lang="it-IT" dirty="0"/>
              <a:t> to </a:t>
            </a:r>
            <a:r>
              <a:rPr lang="it-IT" dirty="0" err="1"/>
              <a:t>Fog</a:t>
            </a:r>
            <a:r>
              <a:rPr lang="it-IT" dirty="0"/>
              <a:t> and </a:t>
            </a:r>
            <a:r>
              <a:rPr lang="it-IT" dirty="0" err="1"/>
              <a:t>Cloud</a:t>
            </a:r>
            <a:r>
              <a:rPr lang="it-IT" dirty="0"/>
              <a:t>. Do </a:t>
            </a:r>
            <a:r>
              <a:rPr lang="it-IT" dirty="0" err="1"/>
              <a:t>we</a:t>
            </a:r>
            <a:r>
              <a:rPr lang="it-IT" dirty="0"/>
              <a:t> </a:t>
            </a:r>
            <a:r>
              <a:rPr lang="it-IT" dirty="0" err="1"/>
              <a:t>need</a:t>
            </a:r>
            <a:r>
              <a:rPr lang="it-IT" dirty="0"/>
              <a:t> to </a:t>
            </a:r>
            <a:r>
              <a:rPr lang="it-IT" dirty="0" err="1"/>
              <a:t>extend</a:t>
            </a:r>
            <a:r>
              <a:rPr lang="it-IT" dirty="0"/>
              <a:t> the </a:t>
            </a:r>
            <a:r>
              <a:rPr lang="it-IT" dirty="0" err="1"/>
              <a:t>analysis</a:t>
            </a:r>
            <a:r>
              <a:rPr lang="it-IT" dirty="0"/>
              <a:t>?</a:t>
            </a:r>
          </a:p>
          <a:p>
            <a:pPr lvl="1"/>
            <a:r>
              <a:rPr lang="it-IT" dirty="0"/>
              <a:t>Can the </a:t>
            </a:r>
            <a:r>
              <a:rPr lang="it-IT" dirty="0" err="1"/>
              <a:t>extended</a:t>
            </a:r>
            <a:r>
              <a:rPr lang="it-IT" dirty="0"/>
              <a:t> </a:t>
            </a:r>
            <a:r>
              <a:rPr lang="it-IT" dirty="0" err="1"/>
              <a:t>paradigm</a:t>
            </a:r>
            <a:r>
              <a:rPr lang="it-IT" dirty="0"/>
              <a:t> (</a:t>
            </a:r>
            <a:r>
              <a:rPr lang="it-IT" dirty="0" err="1"/>
              <a:t>Cloud</a:t>
            </a:r>
            <a:r>
              <a:rPr lang="it-IT" dirty="0"/>
              <a:t>-</a:t>
            </a:r>
            <a:r>
              <a:rPr lang="it-IT" dirty="0" err="1"/>
              <a:t>Fog</a:t>
            </a:r>
            <a:r>
              <a:rPr lang="it-IT" dirty="0"/>
              <a:t>-Mobile-</a:t>
            </a:r>
            <a:r>
              <a:rPr lang="it-IT" dirty="0" err="1"/>
              <a:t>IoT</a:t>
            </a:r>
            <a:r>
              <a:rPr lang="it-IT" dirty="0"/>
              <a:t>) be </a:t>
            </a:r>
            <a:r>
              <a:rPr lang="it-IT" dirty="0" err="1"/>
              <a:t>seen</a:t>
            </a:r>
            <a:r>
              <a:rPr lang="it-IT" dirty="0"/>
              <a:t> </a:t>
            </a:r>
            <a:r>
              <a:rPr lang="it-IT" dirty="0" err="1"/>
              <a:t>as</a:t>
            </a:r>
            <a:r>
              <a:rPr lang="it-IT" dirty="0"/>
              <a:t> a Software </a:t>
            </a:r>
            <a:r>
              <a:rPr lang="it-IT" dirty="0" err="1"/>
              <a:t>as</a:t>
            </a:r>
            <a:r>
              <a:rPr lang="it-IT" dirty="0"/>
              <a:t> a Service Framework?</a:t>
            </a:r>
          </a:p>
        </p:txBody>
      </p:sp>
    </p:spTree>
    <p:extLst>
      <p:ext uri="{BB962C8B-B14F-4D97-AF65-F5344CB8AC3E}">
        <p14:creationId xmlns:p14="http://schemas.microsoft.com/office/powerpoint/2010/main" val="25172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122BFF-1330-A54A-9E2A-6CF83E0D1417}"/>
              </a:ext>
            </a:extLst>
          </p:cNvPr>
          <p:cNvSpPr>
            <a:spLocks noGrp="1"/>
          </p:cNvSpPr>
          <p:nvPr>
            <p:ph type="title"/>
          </p:nvPr>
        </p:nvSpPr>
        <p:spPr/>
        <p:txBody>
          <a:bodyPr/>
          <a:lstStyle/>
          <a:p>
            <a:r>
              <a:rPr lang="it-IT" dirty="0"/>
              <a:t>CONCLUSIONS</a:t>
            </a:r>
          </a:p>
        </p:txBody>
      </p:sp>
      <p:sp>
        <p:nvSpPr>
          <p:cNvPr id="3" name="Segnaposto contenuto 2">
            <a:extLst>
              <a:ext uri="{FF2B5EF4-FFF2-40B4-BE49-F238E27FC236}">
                <a16:creationId xmlns:a16="http://schemas.microsoft.com/office/drawing/2014/main" id="{1BB2E6F5-ABCE-944A-9308-624271AC80F9}"/>
              </a:ext>
            </a:extLst>
          </p:cNvPr>
          <p:cNvSpPr>
            <a:spLocks noGrp="1"/>
          </p:cNvSpPr>
          <p:nvPr>
            <p:ph idx="1"/>
          </p:nvPr>
        </p:nvSpPr>
        <p:spPr>
          <a:xfrm>
            <a:off x="898071" y="2097088"/>
            <a:ext cx="10760529" cy="3541714"/>
          </a:xfrm>
        </p:spPr>
        <p:txBody>
          <a:bodyPr>
            <a:noAutofit/>
          </a:bodyPr>
          <a:lstStyle/>
          <a:p>
            <a:r>
              <a:rPr lang="en-US" dirty="0"/>
              <a:t>Like in the «odd couple» drama, both main stars (Mobile and IoT) affect each other.</a:t>
            </a:r>
          </a:p>
          <a:p>
            <a:pPr lvl="1"/>
            <a:r>
              <a:rPr lang="en-US" dirty="0"/>
              <a:t>Mobile apps cross the boundary of mobile devices.</a:t>
            </a:r>
          </a:p>
          <a:p>
            <a:pPr lvl="1"/>
            <a:r>
              <a:rPr lang="en-US" dirty="0"/>
              <a:t>IoT apps are triggered and driven by Mobile apps.</a:t>
            </a:r>
          </a:p>
          <a:p>
            <a:r>
              <a:rPr lang="en-US" dirty="0"/>
              <a:t>Current «monadic» approaches to mobile and IoT security must be extended. </a:t>
            </a:r>
          </a:p>
          <a:p>
            <a:r>
              <a:rPr lang="en-US" dirty="0"/>
              <a:t>Manual security could be a dead-end.</a:t>
            </a:r>
          </a:p>
          <a:p>
            <a:r>
              <a:rPr lang="en-US" dirty="0"/>
              <a:t>Cross-fertilization among different expertise in Cybersecurity should join forces.</a:t>
            </a:r>
          </a:p>
          <a:p>
            <a:r>
              <a:rPr lang="en-US" dirty="0"/>
              <a:t>A joint effort between academy and industry is required.</a:t>
            </a:r>
          </a:p>
        </p:txBody>
      </p:sp>
    </p:spTree>
    <p:extLst>
      <p:ext uri="{BB962C8B-B14F-4D97-AF65-F5344CB8AC3E}">
        <p14:creationId xmlns:p14="http://schemas.microsoft.com/office/powerpoint/2010/main" val="346186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dissolv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dissolv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descr="Immagine che contiene persona, abbigliamento, esterni, uomo&#10;&#10;Descrizione generata automaticamente">
            <a:extLst>
              <a:ext uri="{FF2B5EF4-FFF2-40B4-BE49-F238E27FC236}">
                <a16:creationId xmlns:a16="http://schemas.microsoft.com/office/drawing/2014/main" id="{7F11A497-AE5F-5F47-A180-23F867CFE881}"/>
              </a:ext>
            </a:extLst>
          </p:cNvPr>
          <p:cNvPicPr>
            <a:picLocks noChangeAspect="1"/>
          </p:cNvPicPr>
          <p:nvPr/>
        </p:nvPicPr>
        <p:blipFill>
          <a:blip r:embed="rId2"/>
          <a:stretch>
            <a:fillRect/>
          </a:stretch>
        </p:blipFill>
        <p:spPr>
          <a:xfrm>
            <a:off x="7638651" y="1284550"/>
            <a:ext cx="2014497" cy="2685996"/>
          </a:xfrm>
          <a:prstGeom prst="rect">
            <a:avLst/>
          </a:prstGeom>
        </p:spPr>
      </p:pic>
      <p:sp>
        <p:nvSpPr>
          <p:cNvPr id="17" name="Fumetto 3 16">
            <a:extLst>
              <a:ext uri="{FF2B5EF4-FFF2-40B4-BE49-F238E27FC236}">
                <a16:creationId xmlns:a16="http://schemas.microsoft.com/office/drawing/2014/main" id="{D1DE3804-A9E4-1045-B35D-EA7F562B5083}"/>
              </a:ext>
            </a:extLst>
          </p:cNvPr>
          <p:cNvSpPr/>
          <p:nvPr/>
        </p:nvSpPr>
        <p:spPr>
          <a:xfrm>
            <a:off x="1493666" y="182336"/>
            <a:ext cx="5394665" cy="2525686"/>
          </a:xfrm>
          <a:prstGeom prst="wedgeEllipseCallout">
            <a:avLst>
              <a:gd name="adj1" fmla="val 79175"/>
              <a:gd name="adj2" fmla="val 6819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800" dirty="0" err="1">
                <a:solidFill>
                  <a:srgbClr val="0070C0"/>
                </a:solidFill>
              </a:rPr>
              <a:t>Thank</a:t>
            </a:r>
            <a:r>
              <a:rPr lang="it-IT" sz="4800" dirty="0">
                <a:solidFill>
                  <a:srgbClr val="0070C0"/>
                </a:solidFill>
              </a:rPr>
              <a:t> </a:t>
            </a:r>
            <a:r>
              <a:rPr lang="it-IT" sz="4800" dirty="0" err="1">
                <a:solidFill>
                  <a:srgbClr val="0070C0"/>
                </a:solidFill>
              </a:rPr>
              <a:t>you</a:t>
            </a:r>
            <a:r>
              <a:rPr lang="it-IT" sz="4800" dirty="0">
                <a:solidFill>
                  <a:srgbClr val="0070C0"/>
                </a:solidFill>
              </a:rPr>
              <a:t>!</a:t>
            </a:r>
          </a:p>
          <a:p>
            <a:pPr algn="ctr"/>
            <a:r>
              <a:rPr lang="it-IT" sz="4800" dirty="0" err="1">
                <a:solidFill>
                  <a:srgbClr val="0070C0"/>
                </a:solidFill>
              </a:rPr>
              <a:t>Questions</a:t>
            </a:r>
            <a:r>
              <a:rPr lang="it-IT" sz="4800" dirty="0">
                <a:solidFill>
                  <a:srgbClr val="0070C0"/>
                </a:solidFill>
              </a:rPr>
              <a:t>?</a:t>
            </a:r>
          </a:p>
        </p:txBody>
      </p:sp>
      <p:sp>
        <p:nvSpPr>
          <p:cNvPr id="18" name="Fumetto 4 17">
            <a:extLst>
              <a:ext uri="{FF2B5EF4-FFF2-40B4-BE49-F238E27FC236}">
                <a16:creationId xmlns:a16="http://schemas.microsoft.com/office/drawing/2014/main" id="{7A7556E4-0D0A-1147-8591-AFF4B49CA731}"/>
              </a:ext>
            </a:extLst>
          </p:cNvPr>
          <p:cNvSpPr/>
          <p:nvPr/>
        </p:nvSpPr>
        <p:spPr>
          <a:xfrm>
            <a:off x="0" y="5226743"/>
            <a:ext cx="3771899" cy="1448921"/>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LZSLAKTMDDKZAL</a:t>
            </a:r>
            <a:endParaRPr lang="it-IT" sz="2400" dirty="0"/>
          </a:p>
        </p:txBody>
      </p:sp>
      <p:sp>
        <p:nvSpPr>
          <p:cNvPr id="19" name="Fumetto 4 18">
            <a:extLst>
              <a:ext uri="{FF2B5EF4-FFF2-40B4-BE49-F238E27FC236}">
                <a16:creationId xmlns:a16="http://schemas.microsoft.com/office/drawing/2014/main" id="{FEACCE8E-963B-C84C-8BAC-3B38E824114A}"/>
              </a:ext>
            </a:extLst>
          </p:cNvPr>
          <p:cNvSpPr/>
          <p:nvPr/>
        </p:nvSpPr>
        <p:spPr>
          <a:xfrm>
            <a:off x="3771899" y="5148382"/>
            <a:ext cx="3938702" cy="1448921"/>
          </a:xfrm>
          <a:prstGeom prst="cloud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mmm… who’s next?</a:t>
            </a:r>
            <a:endParaRPr lang="it-IT" sz="2400" dirty="0"/>
          </a:p>
        </p:txBody>
      </p:sp>
      <p:sp>
        <p:nvSpPr>
          <p:cNvPr id="20" name="Fumetto 4 19">
            <a:extLst>
              <a:ext uri="{FF2B5EF4-FFF2-40B4-BE49-F238E27FC236}">
                <a16:creationId xmlns:a16="http://schemas.microsoft.com/office/drawing/2014/main" id="{6782C68F-72AF-A349-9692-A73377576341}"/>
              </a:ext>
            </a:extLst>
          </p:cNvPr>
          <p:cNvSpPr/>
          <p:nvPr/>
        </p:nvSpPr>
        <p:spPr>
          <a:xfrm>
            <a:off x="7638651" y="5148383"/>
            <a:ext cx="4550172" cy="144892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It could be interesting.</a:t>
            </a:r>
          </a:p>
          <a:p>
            <a:pPr algn="ctr"/>
            <a:r>
              <a:rPr lang="en-US" sz="2400" dirty="0"/>
              <a:t>Let’s talk about it.</a:t>
            </a:r>
            <a:endParaRPr lang="it-IT" sz="2400" dirty="0"/>
          </a:p>
        </p:txBody>
      </p:sp>
    </p:spTree>
    <p:extLst>
      <p:ext uri="{BB962C8B-B14F-4D97-AF65-F5344CB8AC3E}">
        <p14:creationId xmlns:p14="http://schemas.microsoft.com/office/powerpoint/2010/main" val="154784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D5F157-0C97-4744-AC64-65FE2DCEB5B5}"/>
              </a:ext>
            </a:extLst>
          </p:cNvPr>
          <p:cNvSpPr>
            <a:spLocks noGrp="1"/>
          </p:cNvSpPr>
          <p:nvPr>
            <p:ph type="title"/>
          </p:nvPr>
        </p:nvSpPr>
        <p:spPr>
          <a:xfrm>
            <a:off x="1143001" y="0"/>
            <a:ext cx="9905998" cy="1478570"/>
          </a:xfrm>
        </p:spPr>
        <p:txBody>
          <a:bodyPr/>
          <a:lstStyle/>
          <a:p>
            <a:r>
              <a:rPr lang="en-US" dirty="0"/>
              <a:t>A snapshot of mobile security today</a:t>
            </a:r>
          </a:p>
        </p:txBody>
      </p:sp>
      <p:sp>
        <p:nvSpPr>
          <p:cNvPr id="3" name="Segnaposto contenuto 2">
            <a:extLst>
              <a:ext uri="{FF2B5EF4-FFF2-40B4-BE49-F238E27FC236}">
                <a16:creationId xmlns:a16="http://schemas.microsoft.com/office/drawing/2014/main" id="{E7CC1D76-9FA8-5440-81F9-259BD646CCC8}"/>
              </a:ext>
            </a:extLst>
          </p:cNvPr>
          <p:cNvSpPr>
            <a:spLocks noGrp="1"/>
          </p:cNvSpPr>
          <p:nvPr>
            <p:ph idx="1"/>
          </p:nvPr>
        </p:nvSpPr>
        <p:spPr>
          <a:xfrm>
            <a:off x="841333" y="1280464"/>
            <a:ext cx="5588226" cy="4774752"/>
          </a:xfrm>
        </p:spPr>
        <p:txBody>
          <a:bodyPr>
            <a:normAutofit/>
          </a:bodyPr>
          <a:lstStyle/>
          <a:p>
            <a:pPr marL="0" indent="0">
              <a:buNone/>
            </a:pPr>
            <a:r>
              <a:rPr lang="en-US" sz="2800" dirty="0">
                <a:highlight>
                  <a:srgbClr val="008000"/>
                </a:highlight>
              </a:rPr>
              <a:t>The good:</a:t>
            </a:r>
          </a:p>
          <a:p>
            <a:r>
              <a:rPr lang="en-US" sz="2800" dirty="0"/>
              <a:t>Mobile OSes are being hardened version-by-version.</a:t>
            </a:r>
          </a:p>
          <a:p>
            <a:r>
              <a:rPr lang="en-US" sz="2800" dirty="0"/>
              <a:t>App side:</a:t>
            </a:r>
          </a:p>
          <a:p>
            <a:pPr lvl="1"/>
            <a:r>
              <a:rPr lang="en-US" sz="2400" dirty="0"/>
              <a:t>Wide literature for comprehensive static and dynamic single app analysis  </a:t>
            </a:r>
          </a:p>
          <a:p>
            <a:pPr lvl="1"/>
            <a:r>
              <a:rPr lang="en-US" sz="2400" dirty="0"/>
              <a:t>Malware analysis is a mature field.</a:t>
            </a:r>
          </a:p>
        </p:txBody>
      </p:sp>
      <p:sp>
        <p:nvSpPr>
          <p:cNvPr id="4" name="Segnaposto contenuto 2">
            <a:extLst>
              <a:ext uri="{FF2B5EF4-FFF2-40B4-BE49-F238E27FC236}">
                <a16:creationId xmlns:a16="http://schemas.microsoft.com/office/drawing/2014/main" id="{ACA60873-00E1-494C-9086-F0BD70CC9BA8}"/>
              </a:ext>
            </a:extLst>
          </p:cNvPr>
          <p:cNvSpPr txBox="1">
            <a:spLocks/>
          </p:cNvSpPr>
          <p:nvPr/>
        </p:nvSpPr>
        <p:spPr>
          <a:xfrm>
            <a:off x="6327634" y="1345257"/>
            <a:ext cx="5771016" cy="50523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800" dirty="0">
                <a:highlight>
                  <a:srgbClr val="FF0000"/>
                </a:highlight>
              </a:rPr>
              <a:t>The bad:</a:t>
            </a:r>
          </a:p>
          <a:p>
            <a:pPr lvl="1"/>
            <a:r>
              <a:rPr lang="en-US" sz="2400" dirty="0"/>
              <a:t>Mobile OSes keep providing new features at any release, thereby introducing new vulnerabilities and attack vectors.</a:t>
            </a:r>
          </a:p>
          <a:p>
            <a:r>
              <a:rPr lang="en-US" sz="2800" dirty="0"/>
              <a:t>App side:</a:t>
            </a:r>
          </a:p>
          <a:p>
            <a:pPr lvl="1"/>
            <a:r>
              <a:rPr lang="en-US" sz="2400" dirty="0"/>
              <a:t>Apps are moving to </a:t>
            </a:r>
            <a:r>
              <a:rPr lang="en-US" sz="2400" i="1" dirty="0"/>
              <a:t>native</a:t>
            </a:r>
          </a:p>
          <a:p>
            <a:pPr lvl="1"/>
            <a:r>
              <a:rPr lang="en-US" sz="2400" dirty="0"/>
              <a:t>What about malware?</a:t>
            </a:r>
          </a:p>
          <a:p>
            <a:pPr lvl="1"/>
            <a:r>
              <a:rPr lang="en-US" sz="2400" dirty="0"/>
              <a:t>Native on mobile is mostly unexplored and allows circumventing existing analysis methodologies.</a:t>
            </a:r>
          </a:p>
        </p:txBody>
      </p:sp>
      <p:sp>
        <p:nvSpPr>
          <p:cNvPr id="5" name="Rettangolo 4">
            <a:extLst>
              <a:ext uri="{FF2B5EF4-FFF2-40B4-BE49-F238E27FC236}">
                <a16:creationId xmlns:a16="http://schemas.microsoft.com/office/drawing/2014/main" id="{40149842-3EDA-CB44-95D1-7761DDF551A3}"/>
              </a:ext>
            </a:extLst>
          </p:cNvPr>
          <p:cNvSpPr/>
          <p:nvPr/>
        </p:nvSpPr>
        <p:spPr>
          <a:xfrm rot="20325875">
            <a:off x="-101391" y="2289650"/>
            <a:ext cx="12292039" cy="17963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highlight>
                  <a:srgbClr val="0000FF"/>
                </a:highlight>
              </a:rPr>
              <a:t>The ugly: </a:t>
            </a:r>
            <a:r>
              <a:rPr lang="en-US" sz="4000" dirty="0">
                <a:solidFill>
                  <a:srgbClr val="FF0000"/>
                </a:solidFill>
              </a:rPr>
              <a:t>IoT apps are on the rise…</a:t>
            </a:r>
          </a:p>
          <a:p>
            <a:pPr algn="ctr"/>
            <a:r>
              <a:rPr lang="en-US" sz="4000" dirty="0">
                <a:solidFill>
                  <a:srgbClr val="FF0000"/>
                </a:solidFill>
              </a:rPr>
              <a:t>Are they harder to analyze?... How they affect (in case) the mobile world?</a:t>
            </a:r>
          </a:p>
        </p:txBody>
      </p:sp>
    </p:spTree>
    <p:extLst>
      <p:ext uri="{BB962C8B-B14F-4D97-AF65-F5344CB8AC3E}">
        <p14:creationId xmlns:p14="http://schemas.microsoft.com/office/powerpoint/2010/main" val="258022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 calcmode="lin" valueType="num">
                                      <p:cBhvr additive="base">
                                        <p:cTn id="4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 calcmode="lin" valueType="num">
                                      <p:cBhvr additive="base">
                                        <p:cTn id="5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anim calcmode="lin" valueType="num">
                                      <p:cBhvr additive="base">
                                        <p:cTn id="6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 calcmode="lin" valueType="num">
                                      <p:cBhvr additive="base">
                                        <p:cTn id="6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 calcmode="lin" valueType="num">
                                      <p:cBhvr additive="base">
                                        <p:cTn id="7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1"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1AF955-69FB-2846-A750-659BED6DA640}"/>
              </a:ext>
            </a:extLst>
          </p:cNvPr>
          <p:cNvSpPr>
            <a:spLocks noGrp="1"/>
          </p:cNvSpPr>
          <p:nvPr>
            <p:ph type="title"/>
          </p:nvPr>
        </p:nvSpPr>
        <p:spPr>
          <a:xfrm>
            <a:off x="7962519" y="618518"/>
            <a:ext cx="3084891" cy="1478570"/>
          </a:xfrm>
        </p:spPr>
        <p:txBody>
          <a:bodyPr>
            <a:normAutofit/>
          </a:bodyPr>
          <a:lstStyle/>
          <a:p>
            <a:endParaRPr lang="en-US" sz="3200"/>
          </a:p>
        </p:txBody>
      </p:sp>
      <p:pic>
        <p:nvPicPr>
          <p:cNvPr id="7" name="Segnaposto contenuto 6">
            <a:extLst>
              <a:ext uri="{FF2B5EF4-FFF2-40B4-BE49-F238E27FC236}">
                <a16:creationId xmlns:a16="http://schemas.microsoft.com/office/drawing/2014/main" id="{0C236EBE-363F-B045-884D-147D375E93D1}"/>
              </a:ext>
            </a:extLst>
          </p:cNvPr>
          <p:cNvPicPr>
            <a:picLocks noGrp="1" noChangeAspect="1"/>
          </p:cNvPicPr>
          <p:nvPr>
            <p:ph idx="1"/>
          </p:nvPr>
        </p:nvPicPr>
        <p:blipFill>
          <a:blip r:embed="rId3"/>
          <a:stretch>
            <a:fillRect/>
          </a:stretch>
        </p:blipFill>
        <p:spPr>
          <a:xfrm>
            <a:off x="1557338" y="-8445"/>
            <a:ext cx="9080242" cy="6847395"/>
          </a:xfrm>
        </p:spPr>
      </p:pic>
      <p:sp>
        <p:nvSpPr>
          <p:cNvPr id="10" name="CasellaDiTesto 9">
            <a:extLst>
              <a:ext uri="{FF2B5EF4-FFF2-40B4-BE49-F238E27FC236}">
                <a16:creationId xmlns:a16="http://schemas.microsoft.com/office/drawing/2014/main" id="{55AC0647-1CB9-DF40-A674-1AE83BB5A227}"/>
              </a:ext>
            </a:extLst>
          </p:cNvPr>
          <p:cNvSpPr txBox="1"/>
          <p:nvPr/>
        </p:nvSpPr>
        <p:spPr>
          <a:xfrm>
            <a:off x="3936380" y="5753100"/>
            <a:ext cx="5825457" cy="369332"/>
          </a:xfrm>
          <a:prstGeom prst="rect">
            <a:avLst/>
          </a:prstGeom>
          <a:solidFill>
            <a:schemeClr val="accent2"/>
          </a:solidFill>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your</a:t>
            </a:r>
            <a:r>
              <a:rPr lang="it-IT" dirty="0">
                <a:solidFill>
                  <a:srgbClr val="FF0000"/>
                </a:solidFill>
              </a:rPr>
              <a:t> </a:t>
            </a:r>
            <a:r>
              <a:rPr lang="en-US" dirty="0"/>
              <a:t>neighbor</a:t>
            </a:r>
            <a:r>
              <a:rPr lang="it-IT" dirty="0">
                <a:solidFill>
                  <a:srgbClr val="FF0000"/>
                </a:solidFill>
              </a:rPr>
              <a:t> </a:t>
            </a:r>
            <a:r>
              <a:rPr lang="it-IT" dirty="0" err="1">
                <a:solidFill>
                  <a:srgbClr val="FF0000"/>
                </a:solidFill>
              </a:rPr>
              <a:t>bought</a:t>
            </a:r>
            <a:r>
              <a:rPr lang="it-IT" dirty="0">
                <a:solidFill>
                  <a:srgbClr val="FF0000"/>
                </a:solidFill>
              </a:rPr>
              <a:t> on Amazon (for 2 </a:t>
            </a:r>
            <a:r>
              <a:rPr lang="it-IT" dirty="0" err="1">
                <a:solidFill>
                  <a:srgbClr val="FF0000"/>
                </a:solidFill>
              </a:rPr>
              <a:t>peanuts</a:t>
            </a:r>
            <a:r>
              <a:rPr lang="it-IT" dirty="0">
                <a:solidFill>
                  <a:srgbClr val="FF0000"/>
                </a:solidFill>
              </a:rPr>
              <a:t>)! </a:t>
            </a:r>
            <a:r>
              <a:rPr lang="it-IT" dirty="0">
                <a:solidFill>
                  <a:srgbClr val="FF0000"/>
                </a:solidFill>
                <a:sym typeface="Wingdings" pitchFamily="2" charset="2"/>
              </a:rPr>
              <a:t></a:t>
            </a:r>
            <a:endParaRPr lang="en-US" dirty="0">
              <a:solidFill>
                <a:srgbClr val="FF0000"/>
              </a:solidFill>
            </a:endParaRPr>
          </a:p>
        </p:txBody>
      </p:sp>
      <p:pic>
        <p:nvPicPr>
          <p:cNvPr id="15" name="Immagine 14" descr="Immagine che contiene persona, abbigliamento, esterni, uomo&#10;&#10;Descrizione generata automaticamente">
            <a:extLst>
              <a:ext uri="{FF2B5EF4-FFF2-40B4-BE49-F238E27FC236}">
                <a16:creationId xmlns:a16="http://schemas.microsoft.com/office/drawing/2014/main" id="{6901EEFD-EDC9-9547-85E8-5377316661FD}"/>
              </a:ext>
            </a:extLst>
          </p:cNvPr>
          <p:cNvPicPr>
            <a:picLocks noChangeAspect="1"/>
          </p:cNvPicPr>
          <p:nvPr/>
        </p:nvPicPr>
        <p:blipFill>
          <a:blip r:embed="rId4"/>
          <a:stretch>
            <a:fillRect/>
          </a:stretch>
        </p:blipFill>
        <p:spPr>
          <a:xfrm>
            <a:off x="10769843" y="4989605"/>
            <a:ext cx="1384697" cy="1846263"/>
          </a:xfrm>
          <a:prstGeom prst="rect">
            <a:avLst/>
          </a:prstGeom>
        </p:spPr>
      </p:pic>
      <p:sp>
        <p:nvSpPr>
          <p:cNvPr id="72" name="Rettangolo 71">
            <a:extLst>
              <a:ext uri="{FF2B5EF4-FFF2-40B4-BE49-F238E27FC236}">
                <a16:creationId xmlns:a16="http://schemas.microsoft.com/office/drawing/2014/main" id="{9FB3025B-C88C-0245-8263-7666D81A7E84}"/>
              </a:ext>
            </a:extLst>
          </p:cNvPr>
          <p:cNvSpPr/>
          <p:nvPr/>
        </p:nvSpPr>
        <p:spPr>
          <a:xfrm>
            <a:off x="1754659" y="-8445"/>
            <a:ext cx="4065373" cy="391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magine 73" descr="Immagine che contiene arma&#10;&#10;Descrizione generata automaticamente">
            <a:extLst>
              <a:ext uri="{FF2B5EF4-FFF2-40B4-BE49-F238E27FC236}">
                <a16:creationId xmlns:a16="http://schemas.microsoft.com/office/drawing/2014/main" id="{E70B2297-89B5-3841-A3E1-BAF3FF0724FA}"/>
              </a:ext>
            </a:extLst>
          </p:cNvPr>
          <p:cNvPicPr>
            <a:picLocks noChangeAspect="1"/>
          </p:cNvPicPr>
          <p:nvPr/>
        </p:nvPicPr>
        <p:blipFill>
          <a:blip r:embed="rId5"/>
          <a:stretch>
            <a:fillRect/>
          </a:stretch>
        </p:blipFill>
        <p:spPr>
          <a:xfrm>
            <a:off x="2993470" y="2323931"/>
            <a:ext cx="1067181" cy="362657"/>
          </a:xfrm>
          <a:prstGeom prst="rect">
            <a:avLst/>
          </a:prstGeom>
          <a:ln>
            <a:solidFill>
              <a:srgbClr val="FF0000"/>
            </a:solidFill>
          </a:ln>
        </p:spPr>
      </p:pic>
      <p:pic>
        <p:nvPicPr>
          <p:cNvPr id="76" name="Immagine 75">
            <a:extLst>
              <a:ext uri="{FF2B5EF4-FFF2-40B4-BE49-F238E27FC236}">
                <a16:creationId xmlns:a16="http://schemas.microsoft.com/office/drawing/2014/main" id="{952A9CBF-BCB9-9A43-8E5B-6E275ED23DFB}"/>
              </a:ext>
            </a:extLst>
          </p:cNvPr>
          <p:cNvPicPr>
            <a:picLocks noChangeAspect="1"/>
          </p:cNvPicPr>
          <p:nvPr/>
        </p:nvPicPr>
        <p:blipFill>
          <a:blip r:embed="rId6"/>
          <a:stretch>
            <a:fillRect/>
          </a:stretch>
        </p:blipFill>
        <p:spPr>
          <a:xfrm>
            <a:off x="1554420" y="2882274"/>
            <a:ext cx="1428750" cy="298450"/>
          </a:xfrm>
          <a:prstGeom prst="rect">
            <a:avLst/>
          </a:prstGeom>
          <a:ln>
            <a:solidFill>
              <a:srgbClr val="FF0000"/>
            </a:solidFill>
          </a:ln>
        </p:spPr>
      </p:pic>
      <p:pic>
        <p:nvPicPr>
          <p:cNvPr id="78" name="Immagine 77">
            <a:extLst>
              <a:ext uri="{FF2B5EF4-FFF2-40B4-BE49-F238E27FC236}">
                <a16:creationId xmlns:a16="http://schemas.microsoft.com/office/drawing/2014/main" id="{4B5CECBA-75EC-214B-81A0-8DDA14216146}"/>
              </a:ext>
            </a:extLst>
          </p:cNvPr>
          <p:cNvPicPr>
            <a:picLocks noChangeAspect="1"/>
          </p:cNvPicPr>
          <p:nvPr/>
        </p:nvPicPr>
        <p:blipFill>
          <a:blip r:embed="rId7"/>
          <a:stretch>
            <a:fillRect/>
          </a:stretch>
        </p:blipFill>
        <p:spPr>
          <a:xfrm>
            <a:off x="8928116" y="3267647"/>
            <a:ext cx="1153696" cy="551399"/>
          </a:xfrm>
          <a:prstGeom prst="rect">
            <a:avLst/>
          </a:prstGeom>
          <a:ln>
            <a:solidFill>
              <a:srgbClr val="FF0000"/>
            </a:solidFill>
          </a:ln>
        </p:spPr>
      </p:pic>
      <p:pic>
        <p:nvPicPr>
          <p:cNvPr id="80" name="Immagine 79">
            <a:extLst>
              <a:ext uri="{FF2B5EF4-FFF2-40B4-BE49-F238E27FC236}">
                <a16:creationId xmlns:a16="http://schemas.microsoft.com/office/drawing/2014/main" id="{084B04D3-7BDB-234F-9B7D-106541F94AF5}"/>
              </a:ext>
            </a:extLst>
          </p:cNvPr>
          <p:cNvPicPr>
            <a:picLocks noChangeAspect="1"/>
          </p:cNvPicPr>
          <p:nvPr/>
        </p:nvPicPr>
        <p:blipFill>
          <a:blip r:embed="rId8"/>
          <a:stretch>
            <a:fillRect/>
          </a:stretch>
        </p:blipFill>
        <p:spPr>
          <a:xfrm>
            <a:off x="7181598" y="3896407"/>
            <a:ext cx="1314707" cy="571612"/>
          </a:xfrm>
          <a:prstGeom prst="rect">
            <a:avLst/>
          </a:prstGeom>
        </p:spPr>
      </p:pic>
      <p:pic>
        <p:nvPicPr>
          <p:cNvPr id="82" name="Immagine 81">
            <a:extLst>
              <a:ext uri="{FF2B5EF4-FFF2-40B4-BE49-F238E27FC236}">
                <a16:creationId xmlns:a16="http://schemas.microsoft.com/office/drawing/2014/main" id="{35603FC5-F688-6C49-81FC-3F1DDBFCFA20}"/>
              </a:ext>
            </a:extLst>
          </p:cNvPr>
          <p:cNvPicPr>
            <a:picLocks noChangeAspect="1"/>
          </p:cNvPicPr>
          <p:nvPr/>
        </p:nvPicPr>
        <p:blipFill>
          <a:blip r:embed="rId9"/>
          <a:stretch>
            <a:fillRect/>
          </a:stretch>
        </p:blipFill>
        <p:spPr>
          <a:xfrm>
            <a:off x="6378005" y="366583"/>
            <a:ext cx="1067182" cy="584409"/>
          </a:xfrm>
          <a:prstGeom prst="rect">
            <a:avLst/>
          </a:prstGeom>
          <a:ln>
            <a:solidFill>
              <a:srgbClr val="FF0000"/>
            </a:solidFill>
          </a:ln>
        </p:spPr>
      </p:pic>
      <p:sp>
        <p:nvSpPr>
          <p:cNvPr id="83" name="CasellaDiTesto 82">
            <a:extLst>
              <a:ext uri="{FF2B5EF4-FFF2-40B4-BE49-F238E27FC236}">
                <a16:creationId xmlns:a16="http://schemas.microsoft.com/office/drawing/2014/main" id="{57F794A3-8E09-F04D-8912-F177281061E0}"/>
              </a:ext>
            </a:extLst>
          </p:cNvPr>
          <p:cNvSpPr txBox="1"/>
          <p:nvPr/>
        </p:nvSpPr>
        <p:spPr>
          <a:xfrm>
            <a:off x="469557" y="772749"/>
            <a:ext cx="4670854" cy="369332"/>
          </a:xfrm>
          <a:prstGeom prst="rect">
            <a:avLst/>
          </a:prstGeom>
          <a:solidFill>
            <a:schemeClr val="accent2"/>
          </a:solidFill>
          <a:ln>
            <a:noFill/>
          </a:ln>
        </p:spPr>
        <p:txBody>
          <a:bodyPr wrap="square" rtlCol="0">
            <a:spAutoFit/>
          </a:bodyPr>
          <a:lstStyle/>
          <a:p>
            <a:r>
              <a:rPr lang="it-IT" dirty="0">
                <a:solidFill>
                  <a:srgbClr val="FF0000"/>
                </a:solidFill>
              </a:rPr>
              <a:t>The </a:t>
            </a:r>
            <a:r>
              <a:rPr lang="it-IT" dirty="0" err="1">
                <a:solidFill>
                  <a:srgbClr val="FF0000"/>
                </a:solidFill>
              </a:rPr>
              <a:t>smart</a:t>
            </a:r>
            <a:r>
              <a:rPr lang="it-IT" dirty="0">
                <a:solidFill>
                  <a:srgbClr val="FF0000"/>
                </a:solidFill>
              </a:rPr>
              <a:t> </a:t>
            </a:r>
            <a:r>
              <a:rPr lang="it-IT" dirty="0" err="1">
                <a:solidFill>
                  <a:srgbClr val="FF0000"/>
                </a:solidFill>
              </a:rPr>
              <a:t>lock</a:t>
            </a:r>
            <a:r>
              <a:rPr lang="it-IT" dirty="0">
                <a:solidFill>
                  <a:srgbClr val="FF0000"/>
                </a:solidFill>
              </a:rPr>
              <a:t> </a:t>
            </a:r>
            <a:r>
              <a:rPr lang="it-IT" dirty="0" err="1">
                <a:solidFill>
                  <a:srgbClr val="FF0000"/>
                </a:solidFill>
              </a:rPr>
              <a:t>triggered</a:t>
            </a:r>
            <a:r>
              <a:rPr lang="it-IT" dirty="0">
                <a:solidFill>
                  <a:srgbClr val="FF0000"/>
                </a:solidFill>
              </a:rPr>
              <a:t> the </a:t>
            </a:r>
            <a:r>
              <a:rPr lang="it-IT" dirty="0" err="1">
                <a:solidFill>
                  <a:srgbClr val="FF0000"/>
                </a:solidFill>
              </a:rPr>
              <a:t>microwave</a:t>
            </a:r>
            <a:r>
              <a:rPr lang="it-IT" dirty="0">
                <a:solidFill>
                  <a:srgbClr val="FF0000"/>
                </a:solidFill>
              </a:rPr>
              <a:t> </a:t>
            </a:r>
            <a:r>
              <a:rPr lang="it-IT" dirty="0" err="1">
                <a:solidFill>
                  <a:srgbClr val="FF0000"/>
                </a:solidFill>
              </a:rPr>
              <a:t>oven</a:t>
            </a:r>
            <a:r>
              <a:rPr lang="it-IT" dirty="0">
                <a:solidFill>
                  <a:srgbClr val="FF0000"/>
                </a:solidFill>
              </a:rPr>
              <a:t>…</a:t>
            </a:r>
            <a:endParaRPr lang="en-US" dirty="0">
              <a:solidFill>
                <a:srgbClr val="FF0000"/>
              </a:solidFill>
            </a:endParaRPr>
          </a:p>
        </p:txBody>
      </p:sp>
      <p:pic>
        <p:nvPicPr>
          <p:cNvPr id="85" name="Immagine 84" descr="Immagine che contiene clipart&#10;&#10;Descrizione generata automaticamente">
            <a:extLst>
              <a:ext uri="{FF2B5EF4-FFF2-40B4-BE49-F238E27FC236}">
                <a16:creationId xmlns:a16="http://schemas.microsoft.com/office/drawing/2014/main" id="{43AFB186-3808-CC4B-8AB7-0F97089930FF}"/>
              </a:ext>
            </a:extLst>
          </p:cNvPr>
          <p:cNvPicPr>
            <a:picLocks noChangeAspect="1"/>
          </p:cNvPicPr>
          <p:nvPr/>
        </p:nvPicPr>
        <p:blipFill>
          <a:blip r:embed="rId10"/>
          <a:stretch>
            <a:fillRect/>
          </a:stretch>
        </p:blipFill>
        <p:spPr>
          <a:xfrm>
            <a:off x="5375532" y="2931319"/>
            <a:ext cx="1169601" cy="228351"/>
          </a:xfrm>
          <a:prstGeom prst="rect">
            <a:avLst/>
          </a:prstGeom>
          <a:ln>
            <a:solidFill>
              <a:srgbClr val="FF0000"/>
            </a:solidFill>
          </a:ln>
        </p:spPr>
      </p:pic>
      <p:sp>
        <p:nvSpPr>
          <p:cNvPr id="86" name="CasellaDiTesto 85">
            <a:extLst>
              <a:ext uri="{FF2B5EF4-FFF2-40B4-BE49-F238E27FC236}">
                <a16:creationId xmlns:a16="http://schemas.microsoft.com/office/drawing/2014/main" id="{F24B76A4-7748-C147-BA23-5E824EA7ED1B}"/>
              </a:ext>
            </a:extLst>
          </p:cNvPr>
          <p:cNvSpPr txBox="1"/>
          <p:nvPr/>
        </p:nvSpPr>
        <p:spPr>
          <a:xfrm>
            <a:off x="4209706" y="1786122"/>
            <a:ext cx="1746251" cy="646331"/>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activated</a:t>
            </a:r>
            <a:r>
              <a:rPr lang="it-IT" dirty="0">
                <a:solidFill>
                  <a:srgbClr val="FF0000"/>
                </a:solidFill>
              </a:rPr>
              <a:t> the </a:t>
            </a:r>
            <a:r>
              <a:rPr lang="it-IT" dirty="0" err="1">
                <a:solidFill>
                  <a:srgbClr val="FF0000"/>
                </a:solidFill>
              </a:rPr>
              <a:t>toaster</a:t>
            </a:r>
            <a:r>
              <a:rPr lang="it-IT" dirty="0">
                <a:solidFill>
                  <a:srgbClr val="FF0000"/>
                </a:solidFill>
              </a:rPr>
              <a:t>…</a:t>
            </a:r>
            <a:endParaRPr lang="en-US" dirty="0">
              <a:solidFill>
                <a:srgbClr val="FF0000"/>
              </a:solidFill>
            </a:endParaRPr>
          </a:p>
        </p:txBody>
      </p:sp>
      <p:sp>
        <p:nvSpPr>
          <p:cNvPr id="87" name="CasellaDiTesto 86">
            <a:extLst>
              <a:ext uri="{FF2B5EF4-FFF2-40B4-BE49-F238E27FC236}">
                <a16:creationId xmlns:a16="http://schemas.microsoft.com/office/drawing/2014/main" id="{FD18390E-74B8-FB48-BEDD-8CDBBBB5BE2D}"/>
              </a:ext>
            </a:extLst>
          </p:cNvPr>
          <p:cNvSpPr txBox="1"/>
          <p:nvPr/>
        </p:nvSpPr>
        <p:spPr>
          <a:xfrm>
            <a:off x="7445187" y="1042298"/>
            <a:ext cx="3084891"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enabled</a:t>
            </a:r>
            <a:r>
              <a:rPr lang="it-IT" dirty="0">
                <a:solidFill>
                  <a:srgbClr val="FF0000"/>
                </a:solidFill>
              </a:rPr>
              <a:t> the </a:t>
            </a:r>
            <a:r>
              <a:rPr lang="it-IT" dirty="0" err="1">
                <a:solidFill>
                  <a:srgbClr val="FF0000"/>
                </a:solidFill>
              </a:rPr>
              <a:t>lamp</a:t>
            </a:r>
            <a:r>
              <a:rPr lang="it-IT" dirty="0">
                <a:solidFill>
                  <a:srgbClr val="FF0000"/>
                </a:solidFill>
              </a:rPr>
              <a:t>…</a:t>
            </a:r>
            <a:endParaRPr lang="en-US" dirty="0">
              <a:solidFill>
                <a:srgbClr val="FF0000"/>
              </a:solidFill>
            </a:endParaRPr>
          </a:p>
        </p:txBody>
      </p:sp>
      <p:sp>
        <p:nvSpPr>
          <p:cNvPr id="88" name="CasellaDiTesto 87">
            <a:extLst>
              <a:ext uri="{FF2B5EF4-FFF2-40B4-BE49-F238E27FC236}">
                <a16:creationId xmlns:a16="http://schemas.microsoft.com/office/drawing/2014/main" id="{F47ED01D-6946-A94A-B98A-A16583C6D22D}"/>
              </a:ext>
            </a:extLst>
          </p:cNvPr>
          <p:cNvSpPr txBox="1"/>
          <p:nvPr/>
        </p:nvSpPr>
        <p:spPr>
          <a:xfrm>
            <a:off x="8744793" y="1754283"/>
            <a:ext cx="1859271" cy="923330"/>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started</a:t>
            </a:r>
            <a:r>
              <a:rPr lang="it-IT" dirty="0">
                <a:solidFill>
                  <a:srgbClr val="FF0000"/>
                </a:solidFill>
              </a:rPr>
              <a:t> the video </a:t>
            </a:r>
            <a:r>
              <a:rPr lang="it-IT" dirty="0" err="1">
                <a:solidFill>
                  <a:srgbClr val="FF0000"/>
                </a:solidFill>
              </a:rPr>
              <a:t>entryphone</a:t>
            </a:r>
            <a:r>
              <a:rPr lang="it-IT" dirty="0">
                <a:solidFill>
                  <a:srgbClr val="FF0000"/>
                </a:solidFill>
              </a:rPr>
              <a:t>…</a:t>
            </a:r>
            <a:endParaRPr lang="en-US" dirty="0">
              <a:solidFill>
                <a:srgbClr val="FF0000"/>
              </a:solidFill>
            </a:endParaRPr>
          </a:p>
        </p:txBody>
      </p:sp>
      <p:sp>
        <p:nvSpPr>
          <p:cNvPr id="89" name="CasellaDiTesto 88">
            <a:extLst>
              <a:ext uri="{FF2B5EF4-FFF2-40B4-BE49-F238E27FC236}">
                <a16:creationId xmlns:a16="http://schemas.microsoft.com/office/drawing/2014/main" id="{B2D4505B-176A-5D4F-B1CE-6C7565231720}"/>
              </a:ext>
            </a:extLst>
          </p:cNvPr>
          <p:cNvSpPr txBox="1"/>
          <p:nvPr/>
        </p:nvSpPr>
        <p:spPr>
          <a:xfrm>
            <a:off x="4153642" y="3403441"/>
            <a:ext cx="3368239" cy="369332"/>
          </a:xfrm>
          <a:prstGeom prst="rect">
            <a:avLst/>
          </a:prstGeom>
          <a:solidFill>
            <a:schemeClr val="accent2"/>
          </a:solidFill>
          <a:ln>
            <a:noFill/>
          </a:ln>
        </p:spPr>
        <p:txBody>
          <a:bodyPr wrap="square" rtlCol="0">
            <a:spAutoFit/>
          </a:bodyPr>
          <a:lstStyle/>
          <a:p>
            <a:r>
              <a:rPr lang="it-IT" dirty="0">
                <a:solidFill>
                  <a:srgbClr val="FF0000"/>
                </a:solidFill>
              </a:rPr>
              <a:t>… </a:t>
            </a:r>
            <a:r>
              <a:rPr lang="it-IT" dirty="0" err="1">
                <a:solidFill>
                  <a:srgbClr val="FF0000"/>
                </a:solidFill>
              </a:rPr>
              <a:t>that</a:t>
            </a:r>
            <a:r>
              <a:rPr lang="it-IT" dirty="0">
                <a:solidFill>
                  <a:srgbClr val="FF0000"/>
                </a:solidFill>
              </a:rPr>
              <a:t> </a:t>
            </a:r>
            <a:r>
              <a:rPr lang="it-IT" dirty="0" err="1">
                <a:solidFill>
                  <a:srgbClr val="FF0000"/>
                </a:solidFill>
              </a:rPr>
              <a:t>turned</a:t>
            </a:r>
            <a:r>
              <a:rPr lang="it-IT" dirty="0">
                <a:solidFill>
                  <a:srgbClr val="FF0000"/>
                </a:solidFill>
              </a:rPr>
              <a:t> off the camera…</a:t>
            </a:r>
            <a:endParaRPr lang="en-US" dirty="0">
              <a:solidFill>
                <a:srgbClr val="FF0000"/>
              </a:solidFill>
            </a:endParaRPr>
          </a:p>
        </p:txBody>
      </p:sp>
      <p:cxnSp>
        <p:nvCxnSpPr>
          <p:cNvPr id="91" name="Connettore 2 90">
            <a:extLst>
              <a:ext uri="{FF2B5EF4-FFF2-40B4-BE49-F238E27FC236}">
                <a16:creationId xmlns:a16="http://schemas.microsoft.com/office/drawing/2014/main" id="{113A26BE-290F-CC4D-B4FC-2EF450E631B7}"/>
              </a:ext>
            </a:extLst>
          </p:cNvPr>
          <p:cNvCxnSpPr>
            <a:cxnSpLocks/>
          </p:cNvCxnSpPr>
          <p:nvPr/>
        </p:nvCxnSpPr>
        <p:spPr>
          <a:xfrm flipV="1">
            <a:off x="2230781" y="2215948"/>
            <a:ext cx="891144" cy="6663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3EBE7AB4-B6D9-C147-AD6C-AA0DE13F18D7}"/>
              </a:ext>
            </a:extLst>
          </p:cNvPr>
          <p:cNvCxnSpPr>
            <a:cxnSpLocks/>
          </p:cNvCxnSpPr>
          <p:nvPr/>
        </p:nvCxnSpPr>
        <p:spPr>
          <a:xfrm>
            <a:off x="4070951" y="2399654"/>
            <a:ext cx="1539526" cy="48262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F7CFF963-3300-3F48-9BA4-D87CB1450BBF}"/>
              </a:ext>
            </a:extLst>
          </p:cNvPr>
          <p:cNvCxnSpPr>
            <a:cxnSpLocks/>
          </p:cNvCxnSpPr>
          <p:nvPr/>
        </p:nvCxnSpPr>
        <p:spPr>
          <a:xfrm flipV="1">
            <a:off x="6228192" y="995129"/>
            <a:ext cx="669365" cy="193619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a:extLst>
              <a:ext uri="{FF2B5EF4-FFF2-40B4-BE49-F238E27FC236}">
                <a16:creationId xmlns:a16="http://schemas.microsoft.com/office/drawing/2014/main" id="{71208A59-991D-2B41-BF5A-3A283ECBA71F}"/>
              </a:ext>
            </a:extLst>
          </p:cNvPr>
          <p:cNvCxnSpPr>
            <a:cxnSpLocks/>
          </p:cNvCxnSpPr>
          <p:nvPr/>
        </p:nvCxnSpPr>
        <p:spPr>
          <a:xfrm>
            <a:off x="7055708" y="964751"/>
            <a:ext cx="2006516" cy="224396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EBC339AB-732C-7643-B694-B40B73D90A7D}"/>
              </a:ext>
            </a:extLst>
          </p:cNvPr>
          <p:cNvCxnSpPr>
            <a:cxnSpLocks/>
            <a:stCxn id="78" idx="1"/>
            <a:endCxn id="80" idx="0"/>
          </p:cNvCxnSpPr>
          <p:nvPr/>
        </p:nvCxnSpPr>
        <p:spPr>
          <a:xfrm flipH="1">
            <a:off x="7838952" y="3543347"/>
            <a:ext cx="1089164" cy="35306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AC8C20D7-445B-0F41-A9DB-D4F54544CAB0}"/>
              </a:ext>
            </a:extLst>
          </p:cNvPr>
          <p:cNvSpPr txBox="1"/>
          <p:nvPr/>
        </p:nvSpPr>
        <p:spPr>
          <a:xfrm rot="20405946">
            <a:off x="-67722" y="3122456"/>
            <a:ext cx="12188753" cy="1446550"/>
          </a:xfrm>
          <a:prstGeom prst="rect">
            <a:avLst/>
          </a:prstGeom>
          <a:solidFill>
            <a:srgbClr val="FFFF00"/>
          </a:solidFill>
        </p:spPr>
        <p:txBody>
          <a:bodyPr wrap="square" rtlCol="0">
            <a:spAutoFit/>
          </a:bodyPr>
          <a:lstStyle/>
          <a:p>
            <a:r>
              <a:rPr lang="en-US" sz="8800" dirty="0">
                <a:solidFill>
                  <a:srgbClr val="FF0000"/>
                </a:solidFill>
              </a:rPr>
              <a:t>INTERNET OF COLLUSION</a:t>
            </a:r>
          </a:p>
        </p:txBody>
      </p:sp>
      <p:sp>
        <p:nvSpPr>
          <p:cNvPr id="3" name="Rettangolo con angoli arrotondati 2">
            <a:extLst>
              <a:ext uri="{FF2B5EF4-FFF2-40B4-BE49-F238E27FC236}">
                <a16:creationId xmlns:a16="http://schemas.microsoft.com/office/drawing/2014/main" id="{C149B0ED-A3F0-E040-9537-975E8D89B7E9}"/>
              </a:ext>
            </a:extLst>
          </p:cNvPr>
          <p:cNvSpPr/>
          <p:nvPr/>
        </p:nvSpPr>
        <p:spPr>
          <a:xfrm>
            <a:off x="3823224" y="962737"/>
            <a:ext cx="4015727" cy="1165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t>Mobile: the </a:t>
            </a:r>
            <a:r>
              <a:rPr lang="it-IT" sz="2400" dirty="0" err="1"/>
              <a:t>risk</a:t>
            </a:r>
            <a:r>
              <a:rPr lang="it-IT" sz="2400" dirty="0"/>
              <a:t> </a:t>
            </a:r>
            <a:r>
              <a:rPr lang="it-IT" sz="2400" dirty="0" err="1"/>
              <a:t>is</a:t>
            </a:r>
            <a:r>
              <a:rPr lang="it-IT" sz="2400" dirty="0"/>
              <a:t> </a:t>
            </a:r>
            <a:r>
              <a:rPr lang="it-IT" sz="2400" dirty="0" err="1"/>
              <a:t>your</a:t>
            </a:r>
            <a:r>
              <a:rPr lang="it-IT" sz="2400" dirty="0"/>
              <a:t> fault.</a:t>
            </a:r>
          </a:p>
          <a:p>
            <a:pPr algn="ctr"/>
            <a:r>
              <a:rPr lang="it-IT" sz="2400" dirty="0" err="1"/>
              <a:t>IoT</a:t>
            </a:r>
            <a:r>
              <a:rPr lang="it-IT" sz="2400" dirty="0"/>
              <a:t>: the </a:t>
            </a:r>
            <a:r>
              <a:rPr lang="it-IT" sz="2400" dirty="0" err="1"/>
              <a:t>risk</a:t>
            </a:r>
            <a:r>
              <a:rPr lang="it-IT" sz="2400" dirty="0"/>
              <a:t> </a:t>
            </a:r>
            <a:r>
              <a:rPr lang="it-IT" sz="2400" dirty="0" err="1"/>
              <a:t>cannot</a:t>
            </a:r>
            <a:r>
              <a:rPr lang="it-IT" sz="2400" dirty="0"/>
              <a:t> </a:t>
            </a:r>
            <a:r>
              <a:rPr lang="it-IT" sz="2400" dirty="0" err="1"/>
              <a:t>depend</a:t>
            </a:r>
            <a:r>
              <a:rPr lang="it-IT" sz="2400" dirty="0"/>
              <a:t> on </a:t>
            </a:r>
            <a:r>
              <a:rPr lang="it-IT" sz="2400" dirty="0" err="1"/>
              <a:t>your</a:t>
            </a:r>
            <a:r>
              <a:rPr lang="it-IT" sz="2400" dirty="0"/>
              <a:t> </a:t>
            </a:r>
            <a:r>
              <a:rPr lang="it-IT" sz="2400" dirty="0" err="1"/>
              <a:t>choices</a:t>
            </a:r>
            <a:r>
              <a:rPr lang="it-IT" sz="2400" dirty="0"/>
              <a:t>.</a:t>
            </a:r>
          </a:p>
        </p:txBody>
      </p:sp>
      <p:sp>
        <p:nvSpPr>
          <p:cNvPr id="4" name="Freccia su 3">
            <a:extLst>
              <a:ext uri="{FF2B5EF4-FFF2-40B4-BE49-F238E27FC236}">
                <a16:creationId xmlns:a16="http://schemas.microsoft.com/office/drawing/2014/main" id="{C29773D8-410C-024A-B86E-37152C4731EA}"/>
              </a:ext>
            </a:extLst>
          </p:cNvPr>
          <p:cNvSpPr/>
          <p:nvPr/>
        </p:nvSpPr>
        <p:spPr>
          <a:xfrm>
            <a:off x="5375532" y="2119727"/>
            <a:ext cx="184418" cy="3743144"/>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67142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ppt_x"/>
                                          </p:val>
                                        </p:tav>
                                        <p:tav tm="100000">
                                          <p:val>
                                            <p:strVal val="#ppt_x"/>
                                          </p:val>
                                        </p:tav>
                                      </p:tavLst>
                                    </p:anim>
                                    <p:anim calcmode="lin" valueType="num">
                                      <p:cBhvr additive="base">
                                        <p:cTn id="24" dur="500" fill="hold"/>
                                        <p:tgtEl>
                                          <p:spTgt spid="7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 calcmode="lin" valueType="num">
                                      <p:cBhvr additive="base">
                                        <p:cTn id="33" dur="500" fill="hold"/>
                                        <p:tgtEl>
                                          <p:spTgt spid="83"/>
                                        </p:tgtEl>
                                        <p:attrNameLst>
                                          <p:attrName>ppt_x</p:attrName>
                                        </p:attrNameLst>
                                      </p:cBhvr>
                                      <p:tavLst>
                                        <p:tav tm="0">
                                          <p:val>
                                            <p:strVal val="#ppt_x"/>
                                          </p:val>
                                        </p:tav>
                                        <p:tav tm="100000">
                                          <p:val>
                                            <p:strVal val="#ppt_x"/>
                                          </p:val>
                                        </p:tav>
                                      </p:tavLst>
                                    </p:anim>
                                    <p:anim calcmode="lin" valueType="num">
                                      <p:cBhvr additive="base">
                                        <p:cTn id="34" dur="500" fill="hold"/>
                                        <p:tgtEl>
                                          <p:spTgt spid="8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ppt_x"/>
                                          </p:val>
                                        </p:tav>
                                        <p:tav tm="100000">
                                          <p:val>
                                            <p:strVal val="#ppt_x"/>
                                          </p:val>
                                        </p:tav>
                                      </p:tavLst>
                                    </p:anim>
                                    <p:anim calcmode="lin" valueType="num">
                                      <p:cBhvr additive="base">
                                        <p:cTn id="3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additive="base">
                                        <p:cTn id="47" dur="500" fill="hold"/>
                                        <p:tgtEl>
                                          <p:spTgt spid="94"/>
                                        </p:tgtEl>
                                        <p:attrNameLst>
                                          <p:attrName>ppt_x</p:attrName>
                                        </p:attrNameLst>
                                      </p:cBhvr>
                                      <p:tavLst>
                                        <p:tav tm="0">
                                          <p:val>
                                            <p:strVal val="#ppt_x"/>
                                          </p:val>
                                        </p:tav>
                                        <p:tav tm="100000">
                                          <p:val>
                                            <p:strVal val="#ppt_x"/>
                                          </p:val>
                                        </p:tav>
                                      </p:tavLst>
                                    </p:anim>
                                    <p:anim calcmode="lin" valueType="num">
                                      <p:cBhvr additive="base">
                                        <p:cTn id="4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additive="base">
                                        <p:cTn id="57" dur="500" fill="hold"/>
                                        <p:tgtEl>
                                          <p:spTgt spid="87"/>
                                        </p:tgtEl>
                                        <p:attrNameLst>
                                          <p:attrName>ppt_x</p:attrName>
                                        </p:attrNameLst>
                                      </p:cBhvr>
                                      <p:tavLst>
                                        <p:tav tm="0">
                                          <p:val>
                                            <p:strVal val="#ppt_x"/>
                                          </p:val>
                                        </p:tav>
                                        <p:tav tm="100000">
                                          <p:val>
                                            <p:strVal val="#ppt_x"/>
                                          </p:val>
                                        </p:tav>
                                      </p:tavLst>
                                    </p:anim>
                                    <p:anim calcmode="lin" valueType="num">
                                      <p:cBhvr additive="base">
                                        <p:cTn id="5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01"/>
                                        </p:tgtEl>
                                        <p:attrNameLst>
                                          <p:attrName>style.visibility</p:attrName>
                                        </p:attrNameLst>
                                      </p:cBhvr>
                                      <p:to>
                                        <p:strVal val="visible"/>
                                      </p:to>
                                    </p:set>
                                    <p:anim calcmode="lin" valueType="num">
                                      <p:cBhvr additive="base">
                                        <p:cTn id="63" dur="500" fill="hold"/>
                                        <p:tgtEl>
                                          <p:spTgt spid="101"/>
                                        </p:tgtEl>
                                        <p:attrNameLst>
                                          <p:attrName>ppt_x</p:attrName>
                                        </p:attrNameLst>
                                      </p:cBhvr>
                                      <p:tavLst>
                                        <p:tav tm="0">
                                          <p:val>
                                            <p:strVal val="#ppt_x"/>
                                          </p:val>
                                        </p:tav>
                                        <p:tav tm="100000">
                                          <p:val>
                                            <p:strVal val="#ppt_x"/>
                                          </p:val>
                                        </p:tav>
                                      </p:tavLst>
                                    </p:anim>
                                    <p:anim calcmode="lin" valueType="num">
                                      <p:cBhvr additive="base">
                                        <p:cTn id="64" dur="500" fill="hold"/>
                                        <p:tgtEl>
                                          <p:spTgt spid="10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4"/>
                                        </p:tgtEl>
                                        <p:attrNameLst>
                                          <p:attrName>style.visibility</p:attrName>
                                        </p:attrNameLst>
                                      </p:cBhvr>
                                      <p:to>
                                        <p:strVal val="visible"/>
                                      </p:to>
                                    </p:set>
                                    <p:anim calcmode="lin" valueType="num">
                                      <p:cBhvr additive="base">
                                        <p:cTn id="73" dur="500" fill="hold"/>
                                        <p:tgtEl>
                                          <p:spTgt spid="104"/>
                                        </p:tgtEl>
                                        <p:attrNameLst>
                                          <p:attrName>ppt_x</p:attrName>
                                        </p:attrNameLst>
                                      </p:cBhvr>
                                      <p:tavLst>
                                        <p:tav tm="0">
                                          <p:val>
                                            <p:strVal val="#ppt_x"/>
                                          </p:val>
                                        </p:tav>
                                        <p:tav tm="100000">
                                          <p:val>
                                            <p:strVal val="#ppt_x"/>
                                          </p:val>
                                        </p:tav>
                                      </p:tavLst>
                                    </p:anim>
                                    <p:anim calcmode="lin" valueType="num">
                                      <p:cBhvr additive="base">
                                        <p:cTn id="74" dur="500" fill="hold"/>
                                        <p:tgtEl>
                                          <p:spTgt spid="10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additive="base">
                                        <p:cTn id="93" dur="500" fill="hold"/>
                                        <p:tgtEl>
                                          <p:spTgt spid="8"/>
                                        </p:tgtEl>
                                        <p:attrNameLst>
                                          <p:attrName>ppt_x</p:attrName>
                                        </p:attrNameLst>
                                      </p:cBhvr>
                                      <p:tavLst>
                                        <p:tav tm="0">
                                          <p:val>
                                            <p:strVal val="#ppt_x"/>
                                          </p:val>
                                        </p:tav>
                                        <p:tav tm="100000">
                                          <p:val>
                                            <p:strVal val="#ppt_x"/>
                                          </p:val>
                                        </p:tav>
                                      </p:tavLst>
                                    </p:anim>
                                    <p:anim calcmode="lin" valueType="num">
                                      <p:cBhvr additive="base">
                                        <p:cTn id="9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 calcmode="lin" valueType="num">
                                      <p:cBhvr additive="base">
                                        <p:cTn id="103" dur="500" fill="hold"/>
                                        <p:tgtEl>
                                          <p:spTgt spid="4"/>
                                        </p:tgtEl>
                                        <p:attrNameLst>
                                          <p:attrName>ppt_x</p:attrName>
                                        </p:attrNameLst>
                                      </p:cBhvr>
                                      <p:tavLst>
                                        <p:tav tm="0">
                                          <p:val>
                                            <p:strVal val="#ppt_x"/>
                                          </p:val>
                                        </p:tav>
                                        <p:tav tm="100000">
                                          <p:val>
                                            <p:strVal val="#ppt_x"/>
                                          </p:val>
                                        </p:tav>
                                      </p:tavLst>
                                    </p:anim>
                                    <p:anim calcmode="lin" valueType="num">
                                      <p:cBhvr additive="base">
                                        <p:cTn id="10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3" grpId="0" animBg="1"/>
      <p:bldP spid="86" grpId="0" animBg="1"/>
      <p:bldP spid="87" grpId="0" animBg="1"/>
      <p:bldP spid="88" grpId="0" animBg="1"/>
      <p:bldP spid="89" grpId="0" animBg="1"/>
      <p:bldP spid="8"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0750E8-9832-5042-8A60-1E30CE6A1890}"/>
              </a:ext>
            </a:extLst>
          </p:cNvPr>
          <p:cNvSpPr>
            <a:spLocks noGrp="1"/>
          </p:cNvSpPr>
          <p:nvPr>
            <p:ph type="title"/>
          </p:nvPr>
        </p:nvSpPr>
        <p:spPr>
          <a:xfrm>
            <a:off x="1143001" y="-2417"/>
            <a:ext cx="9905998" cy="1478570"/>
          </a:xfrm>
        </p:spPr>
        <p:txBody>
          <a:bodyPr/>
          <a:lstStyle/>
          <a:p>
            <a:r>
              <a:rPr lang="en-US" dirty="0"/>
              <a:t>Mobile apps vs. IoT Apps: Myths or Truths</a:t>
            </a:r>
          </a:p>
        </p:txBody>
      </p:sp>
      <p:sp>
        <p:nvSpPr>
          <p:cNvPr id="3" name="Segnaposto contenuto 2">
            <a:extLst>
              <a:ext uri="{FF2B5EF4-FFF2-40B4-BE49-F238E27FC236}">
                <a16:creationId xmlns:a16="http://schemas.microsoft.com/office/drawing/2014/main" id="{A28E0AB2-83F2-BE46-9BA8-7C766AE4CC5A}"/>
              </a:ext>
            </a:extLst>
          </p:cNvPr>
          <p:cNvSpPr>
            <a:spLocks noGrp="1"/>
          </p:cNvSpPr>
          <p:nvPr>
            <p:ph idx="1"/>
          </p:nvPr>
        </p:nvSpPr>
        <p:spPr>
          <a:xfrm>
            <a:off x="1009473" y="1049152"/>
            <a:ext cx="9905999" cy="3541714"/>
          </a:xfrm>
        </p:spPr>
        <p:txBody>
          <a:bodyPr>
            <a:normAutofit/>
          </a:bodyPr>
          <a:lstStyle/>
          <a:p>
            <a:pPr marL="457200" indent="-457200">
              <a:buFont typeface="+mj-lt"/>
              <a:buAutoNum type="arabicPeriod"/>
            </a:pPr>
            <a:r>
              <a:rPr lang="en-US" sz="2800" dirty="0"/>
              <a:t>OS Landscape: </a:t>
            </a:r>
            <a:r>
              <a:rPr lang="en-US" sz="2800" u="sng" dirty="0"/>
              <a:t>duumviri</a:t>
            </a:r>
            <a:r>
              <a:rPr lang="en-US" sz="2800" dirty="0"/>
              <a:t> (Mobile) vs. </a:t>
            </a:r>
            <a:r>
              <a:rPr lang="en-US" sz="2800" u="sng" dirty="0"/>
              <a:t>oligarchy</a:t>
            </a:r>
            <a:r>
              <a:rPr lang="en-US" sz="2800" dirty="0"/>
              <a:t> (IoT)</a:t>
            </a:r>
          </a:p>
          <a:p>
            <a:endParaRPr lang="en-US" dirty="0"/>
          </a:p>
        </p:txBody>
      </p:sp>
      <p:pic>
        <p:nvPicPr>
          <p:cNvPr id="9" name="Immagine 8" descr="Immagine che contiene screenshot&#10;&#10;Descrizione generata automaticamente">
            <a:extLst>
              <a:ext uri="{FF2B5EF4-FFF2-40B4-BE49-F238E27FC236}">
                <a16:creationId xmlns:a16="http://schemas.microsoft.com/office/drawing/2014/main" id="{FA2567CD-6906-5E4E-84FF-5456A74C1968}"/>
              </a:ext>
            </a:extLst>
          </p:cNvPr>
          <p:cNvPicPr>
            <a:picLocks noChangeAspect="1"/>
          </p:cNvPicPr>
          <p:nvPr/>
        </p:nvPicPr>
        <p:blipFill>
          <a:blip r:embed="rId2"/>
          <a:stretch>
            <a:fillRect/>
          </a:stretch>
        </p:blipFill>
        <p:spPr>
          <a:xfrm>
            <a:off x="4795035" y="2517771"/>
            <a:ext cx="6120437" cy="2909469"/>
          </a:xfrm>
          <a:prstGeom prst="rect">
            <a:avLst/>
          </a:prstGeom>
        </p:spPr>
      </p:pic>
      <p:pic>
        <p:nvPicPr>
          <p:cNvPr id="11" name="Immagine 10" descr="Immagine che contiene testo, bigliettodavisita&#10;&#10;Descrizione generata automaticamente">
            <a:extLst>
              <a:ext uri="{FF2B5EF4-FFF2-40B4-BE49-F238E27FC236}">
                <a16:creationId xmlns:a16="http://schemas.microsoft.com/office/drawing/2014/main" id="{0AD7CEF8-6C6F-B64A-B493-F4D806133E98}"/>
              </a:ext>
            </a:extLst>
          </p:cNvPr>
          <p:cNvPicPr>
            <a:picLocks noChangeAspect="1"/>
          </p:cNvPicPr>
          <p:nvPr/>
        </p:nvPicPr>
        <p:blipFill>
          <a:blip r:embed="rId3"/>
          <a:stretch>
            <a:fillRect/>
          </a:stretch>
        </p:blipFill>
        <p:spPr>
          <a:xfrm>
            <a:off x="869036" y="2498129"/>
            <a:ext cx="3488955" cy="2945593"/>
          </a:xfrm>
          <a:prstGeom prst="rect">
            <a:avLst/>
          </a:prstGeom>
        </p:spPr>
      </p:pic>
      <p:pic>
        <p:nvPicPr>
          <p:cNvPr id="4" name="Segnaposto contenuto 4" descr="Immagine che contiene screenshot&#10;&#10;Descrizione generata automaticamente">
            <a:extLst>
              <a:ext uri="{FF2B5EF4-FFF2-40B4-BE49-F238E27FC236}">
                <a16:creationId xmlns:a16="http://schemas.microsoft.com/office/drawing/2014/main" id="{BA230DD6-0CEE-EC4C-AE8D-C9D82338F16A}"/>
              </a:ext>
            </a:extLst>
          </p:cNvPr>
          <p:cNvPicPr>
            <a:picLocks noChangeAspect="1"/>
          </p:cNvPicPr>
          <p:nvPr/>
        </p:nvPicPr>
        <p:blipFill>
          <a:blip r:embed="rId4"/>
          <a:stretch>
            <a:fillRect/>
          </a:stretch>
        </p:blipFill>
        <p:spPr>
          <a:xfrm>
            <a:off x="2811601" y="1912263"/>
            <a:ext cx="6112382" cy="4318443"/>
          </a:xfrm>
          <a:prstGeom prst="rect">
            <a:avLst/>
          </a:prstGeom>
        </p:spPr>
      </p:pic>
      <p:sp>
        <p:nvSpPr>
          <p:cNvPr id="5" name="Rettangolo 4">
            <a:extLst>
              <a:ext uri="{FF2B5EF4-FFF2-40B4-BE49-F238E27FC236}">
                <a16:creationId xmlns:a16="http://schemas.microsoft.com/office/drawing/2014/main" id="{97276216-76BE-E146-A5A4-024B2887DFB1}"/>
              </a:ext>
            </a:extLst>
          </p:cNvPr>
          <p:cNvSpPr/>
          <p:nvPr/>
        </p:nvSpPr>
        <p:spPr>
          <a:xfrm>
            <a:off x="3113909" y="5237093"/>
            <a:ext cx="1928191" cy="516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E7BC26E0-C844-6844-9E73-1FF79C6D34BE}"/>
              </a:ext>
            </a:extLst>
          </p:cNvPr>
          <p:cNvSpPr/>
          <p:nvPr/>
        </p:nvSpPr>
        <p:spPr>
          <a:xfrm>
            <a:off x="8113291" y="2265293"/>
            <a:ext cx="810692" cy="348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90DD85AC-2B17-9B40-B240-038E5CAC9A5F}"/>
              </a:ext>
            </a:extLst>
          </p:cNvPr>
          <p:cNvSpPr txBox="1"/>
          <p:nvPr/>
        </p:nvSpPr>
        <p:spPr>
          <a:xfrm>
            <a:off x="3112213" y="4867761"/>
            <a:ext cx="1929887"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Yesterday</a:t>
            </a:r>
          </a:p>
        </p:txBody>
      </p:sp>
      <p:sp>
        <p:nvSpPr>
          <p:cNvPr id="13" name="CasellaDiTesto 12">
            <a:extLst>
              <a:ext uri="{FF2B5EF4-FFF2-40B4-BE49-F238E27FC236}">
                <a16:creationId xmlns:a16="http://schemas.microsoft.com/office/drawing/2014/main" id="{02FDD121-157E-4A4E-A3FC-7F108F51C4DB}"/>
              </a:ext>
            </a:extLst>
          </p:cNvPr>
          <p:cNvSpPr txBox="1"/>
          <p:nvPr/>
        </p:nvSpPr>
        <p:spPr>
          <a:xfrm>
            <a:off x="6470655" y="2206866"/>
            <a:ext cx="1572418" cy="369332"/>
          </a:xfrm>
          <a:prstGeom prst="rect">
            <a:avLst/>
          </a:prstGeom>
          <a:noFill/>
        </p:spPr>
        <p:txBody>
          <a:bodyPr wrap="none" rtlCol="0">
            <a:spAutoFit/>
          </a:bodyPr>
          <a:lstStyle/>
          <a:p>
            <a:r>
              <a:rPr lang="it-IT" dirty="0" err="1">
                <a:solidFill>
                  <a:srgbClr val="FF0000"/>
                </a:solidFill>
              </a:rPr>
              <a:t>Mobile’s</a:t>
            </a:r>
            <a:r>
              <a:rPr lang="it-IT" dirty="0">
                <a:solidFill>
                  <a:srgbClr val="FF0000"/>
                </a:solidFill>
              </a:rPr>
              <a:t> </a:t>
            </a:r>
            <a:r>
              <a:rPr lang="it-IT" dirty="0" err="1">
                <a:solidFill>
                  <a:srgbClr val="FF0000"/>
                </a:solidFill>
              </a:rPr>
              <a:t>Today</a:t>
            </a:r>
            <a:endParaRPr lang="it-IT" dirty="0">
              <a:solidFill>
                <a:srgbClr val="FF0000"/>
              </a:solidFill>
            </a:endParaRPr>
          </a:p>
        </p:txBody>
      </p:sp>
      <p:sp>
        <p:nvSpPr>
          <p:cNvPr id="14" name="Rettangolo 13">
            <a:extLst>
              <a:ext uri="{FF2B5EF4-FFF2-40B4-BE49-F238E27FC236}">
                <a16:creationId xmlns:a16="http://schemas.microsoft.com/office/drawing/2014/main" id="{661E2D05-A303-2846-B027-85402634E4D5}"/>
              </a:ext>
            </a:extLst>
          </p:cNvPr>
          <p:cNvSpPr/>
          <p:nvPr/>
        </p:nvSpPr>
        <p:spPr>
          <a:xfrm rot="20325875">
            <a:off x="-102186" y="282567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Could the </a:t>
            </a:r>
            <a:r>
              <a:rPr lang="en-US" sz="4000" i="1" dirty="0">
                <a:solidFill>
                  <a:srgbClr val="FF0000"/>
                </a:solidFill>
              </a:rPr>
              <a:t>future</a:t>
            </a:r>
            <a:r>
              <a:rPr lang="en-US" sz="4000" dirty="0">
                <a:solidFill>
                  <a:srgbClr val="FF0000"/>
                </a:solidFill>
              </a:rPr>
              <a:t> of IoT OSes be the </a:t>
            </a:r>
            <a:r>
              <a:rPr lang="en-US" sz="4000" i="1" dirty="0">
                <a:solidFill>
                  <a:srgbClr val="FF0000"/>
                </a:solidFill>
              </a:rPr>
              <a:t>present</a:t>
            </a:r>
            <a:r>
              <a:rPr lang="en-US" sz="4000" dirty="0">
                <a:solidFill>
                  <a:srgbClr val="FF0000"/>
                </a:solidFill>
              </a:rPr>
              <a:t> of Mobile OSes?</a:t>
            </a:r>
          </a:p>
        </p:txBody>
      </p:sp>
    </p:spTree>
    <p:extLst>
      <p:ext uri="{BB962C8B-B14F-4D97-AF65-F5344CB8AC3E}">
        <p14:creationId xmlns:p14="http://schemas.microsoft.com/office/powerpoint/2010/main" val="253875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reenshot&#10;&#10;Descrizione generata automaticamente">
            <a:extLst>
              <a:ext uri="{FF2B5EF4-FFF2-40B4-BE49-F238E27FC236}">
                <a16:creationId xmlns:a16="http://schemas.microsoft.com/office/drawing/2014/main" id="{D66D4C29-36AE-1D43-89A2-9F2A4ABF34A2}"/>
              </a:ext>
            </a:extLst>
          </p:cNvPr>
          <p:cNvPicPr>
            <a:picLocks noChangeAspect="1"/>
          </p:cNvPicPr>
          <p:nvPr/>
        </p:nvPicPr>
        <p:blipFill>
          <a:blip r:embed="rId2"/>
          <a:stretch>
            <a:fillRect/>
          </a:stretch>
        </p:blipFill>
        <p:spPr>
          <a:xfrm>
            <a:off x="1263302" y="1750978"/>
            <a:ext cx="9662220" cy="4640094"/>
          </a:xfrm>
          <a:prstGeom prst="rect">
            <a:avLst/>
          </a:prstGeom>
        </p:spPr>
      </p:pic>
      <p:sp>
        <p:nvSpPr>
          <p:cNvPr id="2" name="Titolo 1">
            <a:extLst>
              <a:ext uri="{FF2B5EF4-FFF2-40B4-BE49-F238E27FC236}">
                <a16:creationId xmlns:a16="http://schemas.microsoft.com/office/drawing/2014/main" id="{C628F8E9-319B-7F4F-A819-29AA40D88BBF}"/>
              </a:ext>
            </a:extLst>
          </p:cNvPr>
          <p:cNvSpPr>
            <a:spLocks noGrp="1"/>
          </p:cNvSpPr>
          <p:nvPr>
            <p:ph type="title"/>
          </p:nvPr>
        </p:nvSpPr>
        <p:spPr>
          <a:xfrm>
            <a:off x="1141413" y="0"/>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FF658A6F-95A6-B74A-9689-EE396836D1C9}"/>
              </a:ext>
            </a:extLst>
          </p:cNvPr>
          <p:cNvSpPr>
            <a:spLocks noGrp="1"/>
          </p:cNvSpPr>
          <p:nvPr>
            <p:ph idx="1"/>
          </p:nvPr>
        </p:nvSpPr>
        <p:spPr>
          <a:xfrm>
            <a:off x="1141413" y="1213323"/>
            <a:ext cx="9905999" cy="3541714"/>
          </a:xfrm>
        </p:spPr>
        <p:txBody>
          <a:bodyPr/>
          <a:lstStyle/>
          <a:p>
            <a:r>
              <a:rPr lang="en-US" dirty="0"/>
              <a:t>Claim 2: IoT apps are “technologically different” from Mobile apps </a:t>
            </a:r>
          </a:p>
          <a:p>
            <a:endParaRPr lang="it-IT" dirty="0"/>
          </a:p>
        </p:txBody>
      </p:sp>
      <p:pic>
        <p:nvPicPr>
          <p:cNvPr id="14" name="Immagine 13">
            <a:extLst>
              <a:ext uri="{FF2B5EF4-FFF2-40B4-BE49-F238E27FC236}">
                <a16:creationId xmlns:a16="http://schemas.microsoft.com/office/drawing/2014/main" id="{3B65B70D-709E-7741-842D-52AB7E312B88}"/>
              </a:ext>
            </a:extLst>
          </p:cNvPr>
          <p:cNvPicPr>
            <a:picLocks noChangeAspect="1"/>
          </p:cNvPicPr>
          <p:nvPr/>
        </p:nvPicPr>
        <p:blipFill>
          <a:blip r:embed="rId3"/>
          <a:stretch>
            <a:fillRect/>
          </a:stretch>
        </p:blipFill>
        <p:spPr>
          <a:xfrm>
            <a:off x="2580083" y="3970406"/>
            <a:ext cx="452650" cy="538129"/>
          </a:xfrm>
          <a:prstGeom prst="rect">
            <a:avLst/>
          </a:prstGeom>
        </p:spPr>
      </p:pic>
      <p:pic>
        <p:nvPicPr>
          <p:cNvPr id="16" name="Immagine 15">
            <a:extLst>
              <a:ext uri="{FF2B5EF4-FFF2-40B4-BE49-F238E27FC236}">
                <a16:creationId xmlns:a16="http://schemas.microsoft.com/office/drawing/2014/main" id="{3F629722-2B34-2248-8475-F3107CC50DA8}"/>
              </a:ext>
            </a:extLst>
          </p:cNvPr>
          <p:cNvPicPr>
            <a:picLocks noChangeAspect="1"/>
          </p:cNvPicPr>
          <p:nvPr/>
        </p:nvPicPr>
        <p:blipFill>
          <a:blip r:embed="rId4"/>
          <a:stretch>
            <a:fillRect/>
          </a:stretch>
        </p:blipFill>
        <p:spPr>
          <a:xfrm>
            <a:off x="2013007" y="4705618"/>
            <a:ext cx="490436" cy="576143"/>
          </a:xfrm>
          <a:prstGeom prst="rect">
            <a:avLst/>
          </a:prstGeom>
        </p:spPr>
      </p:pic>
      <p:pic>
        <p:nvPicPr>
          <p:cNvPr id="17" name="Immagine 16">
            <a:extLst>
              <a:ext uri="{FF2B5EF4-FFF2-40B4-BE49-F238E27FC236}">
                <a16:creationId xmlns:a16="http://schemas.microsoft.com/office/drawing/2014/main" id="{2EAADCB7-2512-2246-BE6C-838321AC24D9}"/>
              </a:ext>
            </a:extLst>
          </p:cNvPr>
          <p:cNvPicPr>
            <a:picLocks noChangeAspect="1"/>
          </p:cNvPicPr>
          <p:nvPr/>
        </p:nvPicPr>
        <p:blipFill>
          <a:blip r:embed="rId4"/>
          <a:stretch>
            <a:fillRect/>
          </a:stretch>
        </p:blipFill>
        <p:spPr>
          <a:xfrm>
            <a:off x="2625333" y="4708839"/>
            <a:ext cx="490436" cy="576143"/>
          </a:xfrm>
          <a:prstGeom prst="rect">
            <a:avLst/>
          </a:prstGeom>
        </p:spPr>
      </p:pic>
      <p:pic>
        <p:nvPicPr>
          <p:cNvPr id="18" name="Immagine 17">
            <a:extLst>
              <a:ext uri="{FF2B5EF4-FFF2-40B4-BE49-F238E27FC236}">
                <a16:creationId xmlns:a16="http://schemas.microsoft.com/office/drawing/2014/main" id="{8025C824-A5BC-7449-8065-2D9BA090AB28}"/>
              </a:ext>
            </a:extLst>
          </p:cNvPr>
          <p:cNvPicPr>
            <a:picLocks noChangeAspect="1"/>
          </p:cNvPicPr>
          <p:nvPr/>
        </p:nvPicPr>
        <p:blipFill>
          <a:blip r:embed="rId3"/>
          <a:stretch>
            <a:fillRect/>
          </a:stretch>
        </p:blipFill>
        <p:spPr>
          <a:xfrm>
            <a:off x="3154622" y="3970406"/>
            <a:ext cx="452650" cy="538129"/>
          </a:xfrm>
          <a:prstGeom prst="rect">
            <a:avLst/>
          </a:prstGeom>
        </p:spPr>
      </p:pic>
      <p:pic>
        <p:nvPicPr>
          <p:cNvPr id="19" name="Immagine 18">
            <a:extLst>
              <a:ext uri="{FF2B5EF4-FFF2-40B4-BE49-F238E27FC236}">
                <a16:creationId xmlns:a16="http://schemas.microsoft.com/office/drawing/2014/main" id="{18186959-3520-1B47-85D7-B41D64188154}"/>
              </a:ext>
            </a:extLst>
          </p:cNvPr>
          <p:cNvPicPr>
            <a:picLocks noChangeAspect="1"/>
          </p:cNvPicPr>
          <p:nvPr/>
        </p:nvPicPr>
        <p:blipFill>
          <a:blip r:embed="rId4"/>
          <a:stretch>
            <a:fillRect/>
          </a:stretch>
        </p:blipFill>
        <p:spPr>
          <a:xfrm>
            <a:off x="3199872" y="4708839"/>
            <a:ext cx="490436" cy="576143"/>
          </a:xfrm>
          <a:prstGeom prst="rect">
            <a:avLst/>
          </a:prstGeom>
        </p:spPr>
      </p:pic>
      <p:pic>
        <p:nvPicPr>
          <p:cNvPr id="20" name="Immagine 19">
            <a:extLst>
              <a:ext uri="{FF2B5EF4-FFF2-40B4-BE49-F238E27FC236}">
                <a16:creationId xmlns:a16="http://schemas.microsoft.com/office/drawing/2014/main" id="{4C2BD091-3CD6-4F4D-A89D-91402923DCEF}"/>
              </a:ext>
            </a:extLst>
          </p:cNvPr>
          <p:cNvPicPr>
            <a:picLocks noChangeAspect="1"/>
          </p:cNvPicPr>
          <p:nvPr/>
        </p:nvPicPr>
        <p:blipFill>
          <a:blip r:embed="rId3"/>
          <a:stretch>
            <a:fillRect/>
          </a:stretch>
        </p:blipFill>
        <p:spPr>
          <a:xfrm>
            <a:off x="3729161" y="3970405"/>
            <a:ext cx="452650" cy="538129"/>
          </a:xfrm>
          <a:prstGeom prst="rect">
            <a:avLst/>
          </a:prstGeom>
        </p:spPr>
      </p:pic>
      <p:pic>
        <p:nvPicPr>
          <p:cNvPr id="21" name="Immagine 20">
            <a:extLst>
              <a:ext uri="{FF2B5EF4-FFF2-40B4-BE49-F238E27FC236}">
                <a16:creationId xmlns:a16="http://schemas.microsoft.com/office/drawing/2014/main" id="{FBEABC70-BC21-0C4A-B1F0-BBC588172130}"/>
              </a:ext>
            </a:extLst>
          </p:cNvPr>
          <p:cNvPicPr>
            <a:picLocks noChangeAspect="1"/>
          </p:cNvPicPr>
          <p:nvPr/>
        </p:nvPicPr>
        <p:blipFill>
          <a:blip r:embed="rId3"/>
          <a:stretch>
            <a:fillRect/>
          </a:stretch>
        </p:blipFill>
        <p:spPr>
          <a:xfrm>
            <a:off x="4330967" y="3967185"/>
            <a:ext cx="452650" cy="538129"/>
          </a:xfrm>
          <a:prstGeom prst="rect">
            <a:avLst/>
          </a:prstGeom>
        </p:spPr>
      </p:pic>
      <p:pic>
        <p:nvPicPr>
          <p:cNvPr id="22" name="Immagine 21">
            <a:extLst>
              <a:ext uri="{FF2B5EF4-FFF2-40B4-BE49-F238E27FC236}">
                <a16:creationId xmlns:a16="http://schemas.microsoft.com/office/drawing/2014/main" id="{96D482E1-AE79-4941-A0A5-27FA09687566}"/>
              </a:ext>
            </a:extLst>
          </p:cNvPr>
          <p:cNvPicPr>
            <a:picLocks noChangeAspect="1"/>
          </p:cNvPicPr>
          <p:nvPr/>
        </p:nvPicPr>
        <p:blipFill>
          <a:blip r:embed="rId4"/>
          <a:stretch>
            <a:fillRect/>
          </a:stretch>
        </p:blipFill>
        <p:spPr>
          <a:xfrm>
            <a:off x="4376217" y="4705618"/>
            <a:ext cx="490436" cy="576143"/>
          </a:xfrm>
          <a:prstGeom prst="rect">
            <a:avLst/>
          </a:prstGeom>
        </p:spPr>
      </p:pic>
      <p:pic>
        <p:nvPicPr>
          <p:cNvPr id="23" name="Immagine 22">
            <a:extLst>
              <a:ext uri="{FF2B5EF4-FFF2-40B4-BE49-F238E27FC236}">
                <a16:creationId xmlns:a16="http://schemas.microsoft.com/office/drawing/2014/main" id="{DC06A1F8-7D5C-CE4D-825B-E0C07B39B748}"/>
              </a:ext>
            </a:extLst>
          </p:cNvPr>
          <p:cNvPicPr>
            <a:picLocks noChangeAspect="1"/>
          </p:cNvPicPr>
          <p:nvPr/>
        </p:nvPicPr>
        <p:blipFill>
          <a:blip r:embed="rId4"/>
          <a:stretch>
            <a:fillRect/>
          </a:stretch>
        </p:blipFill>
        <p:spPr>
          <a:xfrm>
            <a:off x="6674937" y="4154185"/>
            <a:ext cx="490436" cy="576143"/>
          </a:xfrm>
          <a:prstGeom prst="rect">
            <a:avLst/>
          </a:prstGeom>
        </p:spPr>
      </p:pic>
      <p:pic>
        <p:nvPicPr>
          <p:cNvPr id="24" name="Immagine 23">
            <a:extLst>
              <a:ext uri="{FF2B5EF4-FFF2-40B4-BE49-F238E27FC236}">
                <a16:creationId xmlns:a16="http://schemas.microsoft.com/office/drawing/2014/main" id="{9878E163-C0EB-3A43-8686-E0117EE88249}"/>
              </a:ext>
            </a:extLst>
          </p:cNvPr>
          <p:cNvPicPr>
            <a:picLocks noChangeAspect="1"/>
          </p:cNvPicPr>
          <p:nvPr/>
        </p:nvPicPr>
        <p:blipFill>
          <a:blip r:embed="rId4"/>
          <a:stretch>
            <a:fillRect/>
          </a:stretch>
        </p:blipFill>
        <p:spPr>
          <a:xfrm>
            <a:off x="5498592" y="3866113"/>
            <a:ext cx="490436" cy="576143"/>
          </a:xfrm>
          <a:prstGeom prst="rect">
            <a:avLst/>
          </a:prstGeom>
        </p:spPr>
      </p:pic>
      <p:pic>
        <p:nvPicPr>
          <p:cNvPr id="25" name="Immagine 24">
            <a:extLst>
              <a:ext uri="{FF2B5EF4-FFF2-40B4-BE49-F238E27FC236}">
                <a16:creationId xmlns:a16="http://schemas.microsoft.com/office/drawing/2014/main" id="{F8D4444F-107E-F440-BCD0-BB1798056450}"/>
              </a:ext>
            </a:extLst>
          </p:cNvPr>
          <p:cNvPicPr>
            <a:picLocks noChangeAspect="1"/>
          </p:cNvPicPr>
          <p:nvPr/>
        </p:nvPicPr>
        <p:blipFill>
          <a:blip r:embed="rId3"/>
          <a:stretch>
            <a:fillRect/>
          </a:stretch>
        </p:blipFill>
        <p:spPr>
          <a:xfrm>
            <a:off x="5517485" y="3191780"/>
            <a:ext cx="452650" cy="538129"/>
          </a:xfrm>
          <a:prstGeom prst="rect">
            <a:avLst/>
          </a:prstGeom>
        </p:spPr>
      </p:pic>
      <p:pic>
        <p:nvPicPr>
          <p:cNvPr id="26" name="Immagine 25">
            <a:extLst>
              <a:ext uri="{FF2B5EF4-FFF2-40B4-BE49-F238E27FC236}">
                <a16:creationId xmlns:a16="http://schemas.microsoft.com/office/drawing/2014/main" id="{A8CC9E2C-5C00-B944-941E-F7AA61D373B8}"/>
              </a:ext>
            </a:extLst>
          </p:cNvPr>
          <p:cNvPicPr>
            <a:picLocks noChangeAspect="1"/>
          </p:cNvPicPr>
          <p:nvPr/>
        </p:nvPicPr>
        <p:blipFill>
          <a:blip r:embed="rId3"/>
          <a:stretch>
            <a:fillRect/>
          </a:stretch>
        </p:blipFill>
        <p:spPr>
          <a:xfrm>
            <a:off x="9056693" y="4154184"/>
            <a:ext cx="452650" cy="538129"/>
          </a:xfrm>
          <a:prstGeom prst="rect">
            <a:avLst/>
          </a:prstGeom>
        </p:spPr>
      </p:pic>
      <p:pic>
        <p:nvPicPr>
          <p:cNvPr id="27" name="Immagine 26">
            <a:extLst>
              <a:ext uri="{FF2B5EF4-FFF2-40B4-BE49-F238E27FC236}">
                <a16:creationId xmlns:a16="http://schemas.microsoft.com/office/drawing/2014/main" id="{13AC0B35-1B54-E24D-AA10-475886FD8EAF}"/>
              </a:ext>
            </a:extLst>
          </p:cNvPr>
          <p:cNvPicPr>
            <a:picLocks noChangeAspect="1"/>
          </p:cNvPicPr>
          <p:nvPr/>
        </p:nvPicPr>
        <p:blipFill>
          <a:blip r:embed="rId4"/>
          <a:stretch>
            <a:fillRect/>
          </a:stretch>
        </p:blipFill>
        <p:spPr>
          <a:xfrm>
            <a:off x="6123557" y="3866113"/>
            <a:ext cx="490436" cy="576143"/>
          </a:xfrm>
          <a:prstGeom prst="rect">
            <a:avLst/>
          </a:prstGeom>
        </p:spPr>
      </p:pic>
      <p:pic>
        <p:nvPicPr>
          <p:cNvPr id="28" name="Immagine 27">
            <a:extLst>
              <a:ext uri="{FF2B5EF4-FFF2-40B4-BE49-F238E27FC236}">
                <a16:creationId xmlns:a16="http://schemas.microsoft.com/office/drawing/2014/main" id="{D715DE06-9ACA-F149-87D6-6B70D89A3BB0}"/>
              </a:ext>
            </a:extLst>
          </p:cNvPr>
          <p:cNvPicPr>
            <a:picLocks noChangeAspect="1"/>
          </p:cNvPicPr>
          <p:nvPr/>
        </p:nvPicPr>
        <p:blipFill>
          <a:blip r:embed="rId3"/>
          <a:stretch>
            <a:fillRect/>
          </a:stretch>
        </p:blipFill>
        <p:spPr>
          <a:xfrm>
            <a:off x="6142450" y="3191780"/>
            <a:ext cx="452650" cy="538129"/>
          </a:xfrm>
          <a:prstGeom prst="rect">
            <a:avLst/>
          </a:prstGeom>
        </p:spPr>
      </p:pic>
      <p:pic>
        <p:nvPicPr>
          <p:cNvPr id="29" name="Immagine 28">
            <a:extLst>
              <a:ext uri="{FF2B5EF4-FFF2-40B4-BE49-F238E27FC236}">
                <a16:creationId xmlns:a16="http://schemas.microsoft.com/office/drawing/2014/main" id="{D72AC151-1E5A-3A49-B342-873A06D10592}"/>
              </a:ext>
            </a:extLst>
          </p:cNvPr>
          <p:cNvPicPr>
            <a:picLocks noChangeAspect="1"/>
          </p:cNvPicPr>
          <p:nvPr/>
        </p:nvPicPr>
        <p:blipFill>
          <a:blip r:embed="rId4"/>
          <a:stretch>
            <a:fillRect/>
          </a:stretch>
        </p:blipFill>
        <p:spPr>
          <a:xfrm>
            <a:off x="7294146" y="4154185"/>
            <a:ext cx="490436" cy="576143"/>
          </a:xfrm>
          <a:prstGeom prst="rect">
            <a:avLst/>
          </a:prstGeom>
        </p:spPr>
      </p:pic>
      <p:pic>
        <p:nvPicPr>
          <p:cNvPr id="30" name="Immagine 29">
            <a:extLst>
              <a:ext uri="{FF2B5EF4-FFF2-40B4-BE49-F238E27FC236}">
                <a16:creationId xmlns:a16="http://schemas.microsoft.com/office/drawing/2014/main" id="{26896042-8866-494D-AE4E-1ED2C76D0E2E}"/>
              </a:ext>
            </a:extLst>
          </p:cNvPr>
          <p:cNvPicPr>
            <a:picLocks noChangeAspect="1"/>
          </p:cNvPicPr>
          <p:nvPr/>
        </p:nvPicPr>
        <p:blipFill>
          <a:blip r:embed="rId4"/>
          <a:stretch>
            <a:fillRect/>
          </a:stretch>
        </p:blipFill>
        <p:spPr>
          <a:xfrm>
            <a:off x="9657009" y="4178894"/>
            <a:ext cx="490436" cy="576143"/>
          </a:xfrm>
          <a:prstGeom prst="rect">
            <a:avLst/>
          </a:prstGeom>
        </p:spPr>
      </p:pic>
      <p:pic>
        <p:nvPicPr>
          <p:cNvPr id="31" name="Immagine 30">
            <a:extLst>
              <a:ext uri="{FF2B5EF4-FFF2-40B4-BE49-F238E27FC236}">
                <a16:creationId xmlns:a16="http://schemas.microsoft.com/office/drawing/2014/main" id="{64CF1D39-75C4-3647-9562-318F8F478AE9}"/>
              </a:ext>
            </a:extLst>
          </p:cNvPr>
          <p:cNvPicPr>
            <a:picLocks noChangeAspect="1"/>
          </p:cNvPicPr>
          <p:nvPr/>
        </p:nvPicPr>
        <p:blipFill>
          <a:blip r:embed="rId3"/>
          <a:stretch>
            <a:fillRect/>
          </a:stretch>
        </p:blipFill>
        <p:spPr>
          <a:xfrm>
            <a:off x="9675902" y="3504561"/>
            <a:ext cx="452650" cy="538129"/>
          </a:xfrm>
          <a:prstGeom prst="rect">
            <a:avLst/>
          </a:prstGeom>
        </p:spPr>
      </p:pic>
      <p:pic>
        <p:nvPicPr>
          <p:cNvPr id="32" name="Immagine 31">
            <a:extLst>
              <a:ext uri="{FF2B5EF4-FFF2-40B4-BE49-F238E27FC236}">
                <a16:creationId xmlns:a16="http://schemas.microsoft.com/office/drawing/2014/main" id="{04641105-2F74-BC47-87DC-0974F844FC8C}"/>
              </a:ext>
            </a:extLst>
          </p:cNvPr>
          <p:cNvPicPr>
            <a:picLocks noChangeAspect="1"/>
          </p:cNvPicPr>
          <p:nvPr/>
        </p:nvPicPr>
        <p:blipFill>
          <a:blip r:embed="rId4"/>
          <a:stretch>
            <a:fillRect/>
          </a:stretch>
        </p:blipFill>
        <p:spPr>
          <a:xfrm>
            <a:off x="10236221" y="4178894"/>
            <a:ext cx="490436" cy="576143"/>
          </a:xfrm>
          <a:prstGeom prst="rect">
            <a:avLst/>
          </a:prstGeom>
        </p:spPr>
      </p:pic>
      <p:pic>
        <p:nvPicPr>
          <p:cNvPr id="33" name="Immagine 32">
            <a:extLst>
              <a:ext uri="{FF2B5EF4-FFF2-40B4-BE49-F238E27FC236}">
                <a16:creationId xmlns:a16="http://schemas.microsoft.com/office/drawing/2014/main" id="{A3F02050-A202-4841-A4B7-CBBD0FA53093}"/>
              </a:ext>
            </a:extLst>
          </p:cNvPr>
          <p:cNvPicPr>
            <a:picLocks noChangeAspect="1"/>
          </p:cNvPicPr>
          <p:nvPr/>
        </p:nvPicPr>
        <p:blipFill>
          <a:blip r:embed="rId3"/>
          <a:stretch>
            <a:fillRect/>
          </a:stretch>
        </p:blipFill>
        <p:spPr>
          <a:xfrm>
            <a:off x="10255114" y="3504561"/>
            <a:ext cx="452650" cy="538129"/>
          </a:xfrm>
          <a:prstGeom prst="rect">
            <a:avLst/>
          </a:prstGeom>
        </p:spPr>
      </p:pic>
      <p:sp>
        <p:nvSpPr>
          <p:cNvPr id="35" name="Rettangolo 34">
            <a:extLst>
              <a:ext uri="{FF2B5EF4-FFF2-40B4-BE49-F238E27FC236}">
                <a16:creationId xmlns:a16="http://schemas.microsoft.com/office/drawing/2014/main" id="{2DD9CA64-D106-F947-B430-1765D86C0A7F}"/>
              </a:ext>
            </a:extLst>
          </p:cNvPr>
          <p:cNvSpPr/>
          <p:nvPr/>
        </p:nvSpPr>
        <p:spPr>
          <a:xfrm rot="20325875">
            <a:off x="-103774" y="2742544"/>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Can we apply some analysis methodologies from mobile apps to IoT apps?</a:t>
            </a:r>
          </a:p>
        </p:txBody>
      </p:sp>
    </p:spTree>
    <p:extLst>
      <p:ext uri="{BB962C8B-B14F-4D97-AF65-F5344CB8AC3E}">
        <p14:creationId xmlns:p14="http://schemas.microsoft.com/office/powerpoint/2010/main" val="37805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ppt_x"/>
                                          </p:val>
                                        </p:tav>
                                        <p:tav tm="100000">
                                          <p:val>
                                            <p:strVal val="#ppt_x"/>
                                          </p:val>
                                        </p:tav>
                                      </p:tavLst>
                                    </p:anim>
                                    <p:anim calcmode="lin" valueType="num">
                                      <p:cBhvr additive="base">
                                        <p:cTn id="78" dur="500" fill="hold"/>
                                        <p:tgtEl>
                                          <p:spTgt spid="31"/>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1"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ppt_x"/>
                                          </p:val>
                                        </p:tav>
                                        <p:tav tm="100000">
                                          <p:val>
                                            <p:strVal val="#ppt_x"/>
                                          </p:val>
                                        </p:tav>
                                      </p:tavLst>
                                    </p:anim>
                                    <p:anim calcmode="lin" valueType="num">
                                      <p:cBhvr additive="base">
                                        <p:cTn id="9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84907-E6B2-484C-AA67-CAD90F034507}"/>
              </a:ext>
            </a:extLst>
          </p:cNvPr>
          <p:cNvSpPr>
            <a:spLocks noGrp="1"/>
          </p:cNvSpPr>
          <p:nvPr>
            <p:ph type="title"/>
          </p:nvPr>
        </p:nvSpPr>
        <p:spPr>
          <a:xfrm>
            <a:off x="1141413" y="106747"/>
            <a:ext cx="9905998" cy="1478570"/>
          </a:xfrm>
        </p:spPr>
        <p:txBody>
          <a:bodyPr/>
          <a:lstStyle/>
          <a:p>
            <a:r>
              <a:rPr lang="en-US" dirty="0"/>
              <a:t>Mobile apps vs. IoT Apps: Myths or Truths</a:t>
            </a:r>
            <a:endParaRPr lang="it-IT" dirty="0"/>
          </a:p>
        </p:txBody>
      </p:sp>
      <p:sp>
        <p:nvSpPr>
          <p:cNvPr id="3" name="Segnaposto contenuto 2">
            <a:extLst>
              <a:ext uri="{FF2B5EF4-FFF2-40B4-BE49-F238E27FC236}">
                <a16:creationId xmlns:a16="http://schemas.microsoft.com/office/drawing/2014/main" id="{CDB5851B-3D91-2D43-8EDC-BC0D4BFDCA2E}"/>
              </a:ext>
            </a:extLst>
          </p:cNvPr>
          <p:cNvSpPr>
            <a:spLocks noGrp="1"/>
          </p:cNvSpPr>
          <p:nvPr>
            <p:ph idx="1"/>
          </p:nvPr>
        </p:nvSpPr>
        <p:spPr>
          <a:xfrm>
            <a:off x="1141413" y="1452189"/>
            <a:ext cx="9905999" cy="3541714"/>
          </a:xfrm>
        </p:spPr>
        <p:txBody>
          <a:bodyPr/>
          <a:lstStyle/>
          <a:p>
            <a:r>
              <a:rPr lang="en-US" dirty="0"/>
              <a:t>Claim 3: Closed world (Mobile) vs. Open world (IoT)</a:t>
            </a:r>
          </a:p>
          <a:p>
            <a:pPr lvl="1"/>
            <a:r>
              <a:rPr lang="it-IT" dirty="0"/>
              <a:t>The </a:t>
            </a:r>
            <a:r>
              <a:rPr lang="it-IT" dirty="0" err="1"/>
              <a:t>boundary</a:t>
            </a:r>
            <a:r>
              <a:rPr lang="it-IT" dirty="0"/>
              <a:t> of mobile security </a:t>
            </a:r>
            <a:r>
              <a:rPr lang="it-IT" dirty="0" err="1"/>
              <a:t>is</a:t>
            </a:r>
            <a:r>
              <a:rPr lang="it-IT" dirty="0"/>
              <a:t> the </a:t>
            </a:r>
            <a:r>
              <a:rPr lang="it-IT" dirty="0" err="1"/>
              <a:t>device</a:t>
            </a:r>
            <a:endParaRPr lang="it-IT" dirty="0"/>
          </a:p>
          <a:p>
            <a:pPr lvl="2"/>
            <a:r>
              <a:rPr lang="it-IT" dirty="0" err="1"/>
              <a:t>App</a:t>
            </a:r>
            <a:r>
              <a:rPr lang="it-IT" dirty="0"/>
              <a:t> </a:t>
            </a:r>
            <a:r>
              <a:rPr lang="it-IT" dirty="0" err="1"/>
              <a:t>analysis</a:t>
            </a:r>
            <a:r>
              <a:rPr lang="it-IT" dirty="0"/>
              <a:t> (and </a:t>
            </a:r>
            <a:r>
              <a:rPr lang="it-IT" dirty="0" err="1"/>
              <a:t>collusion</a:t>
            </a:r>
            <a:r>
              <a:rPr lang="it-IT" dirty="0"/>
              <a:t> </a:t>
            </a:r>
            <a:r>
              <a:rPr lang="it-IT" dirty="0" err="1"/>
              <a:t>detection</a:t>
            </a:r>
            <a:r>
              <a:rPr lang="it-IT" dirty="0"/>
              <a:t>) </a:t>
            </a:r>
            <a:r>
              <a:rPr lang="it-IT" dirty="0" err="1"/>
              <a:t>is</a:t>
            </a:r>
            <a:r>
              <a:rPr lang="it-IT" dirty="0"/>
              <a:t> </a:t>
            </a:r>
            <a:r>
              <a:rPr lang="it-IT" dirty="0" err="1"/>
              <a:t>limited</a:t>
            </a:r>
            <a:r>
              <a:rPr lang="it-IT" dirty="0"/>
              <a:t> to </a:t>
            </a:r>
            <a:r>
              <a:rPr lang="it-IT" dirty="0" err="1"/>
              <a:t>apps</a:t>
            </a:r>
            <a:r>
              <a:rPr lang="it-IT" dirty="0"/>
              <a:t> </a:t>
            </a:r>
            <a:r>
              <a:rPr lang="it-IT" dirty="0" err="1"/>
              <a:t>running</a:t>
            </a:r>
            <a:r>
              <a:rPr lang="it-IT" dirty="0"/>
              <a:t> on a single </a:t>
            </a:r>
            <a:r>
              <a:rPr lang="it-IT" dirty="0" err="1"/>
              <a:t>device</a:t>
            </a:r>
            <a:endParaRPr lang="it-IT" dirty="0"/>
          </a:p>
          <a:p>
            <a:pPr lvl="1"/>
            <a:r>
              <a:rPr lang="it-IT" dirty="0"/>
              <a:t>The </a:t>
            </a:r>
            <a:r>
              <a:rPr lang="it-IT" dirty="0" err="1"/>
              <a:t>boundary</a:t>
            </a:r>
            <a:r>
              <a:rPr lang="it-IT" dirty="0"/>
              <a:t> of </a:t>
            </a:r>
            <a:r>
              <a:rPr lang="it-IT" dirty="0" err="1"/>
              <a:t>IoT</a:t>
            </a:r>
            <a:r>
              <a:rPr lang="it-IT" dirty="0"/>
              <a:t> </a:t>
            </a:r>
            <a:r>
              <a:rPr lang="it-IT" dirty="0" err="1"/>
              <a:t>app</a:t>
            </a:r>
            <a:r>
              <a:rPr lang="it-IT" dirty="0"/>
              <a:t> </a:t>
            </a:r>
            <a:r>
              <a:rPr lang="it-IT" dirty="0" err="1"/>
              <a:t>analysis</a:t>
            </a:r>
            <a:r>
              <a:rPr lang="it-IT" dirty="0"/>
              <a:t> </a:t>
            </a:r>
            <a:r>
              <a:rPr lang="it-IT" dirty="0" err="1"/>
              <a:t>is</a:t>
            </a:r>
            <a:r>
              <a:rPr lang="it-IT" dirty="0"/>
              <a:t> the </a:t>
            </a:r>
            <a:r>
              <a:rPr lang="it-IT" dirty="0" err="1"/>
              <a:t>blurry</a:t>
            </a:r>
            <a:endParaRPr lang="it-IT" dirty="0"/>
          </a:p>
          <a:p>
            <a:pPr lvl="2"/>
            <a:r>
              <a:rPr lang="it-IT" dirty="0" err="1"/>
              <a:t>IoT</a:t>
            </a:r>
            <a:r>
              <a:rPr lang="it-IT" dirty="0"/>
              <a:t> </a:t>
            </a:r>
            <a:r>
              <a:rPr lang="it-IT" dirty="0" err="1"/>
              <a:t>devices</a:t>
            </a:r>
            <a:r>
              <a:rPr lang="it-IT" dirty="0"/>
              <a:t> are </a:t>
            </a:r>
            <a:r>
              <a:rPr lang="it-IT" dirty="0" err="1"/>
              <a:t>event-triggered</a:t>
            </a:r>
            <a:r>
              <a:rPr lang="it-IT" dirty="0"/>
              <a:t> </a:t>
            </a:r>
            <a:r>
              <a:rPr lang="it-IT" dirty="0" err="1"/>
              <a:t>systems</a:t>
            </a:r>
            <a:r>
              <a:rPr lang="it-IT" dirty="0"/>
              <a:t> </a:t>
            </a:r>
            <a:r>
              <a:rPr lang="it-IT" dirty="0" err="1"/>
              <a:t>that</a:t>
            </a:r>
            <a:r>
              <a:rPr lang="it-IT" dirty="0"/>
              <a:t> </a:t>
            </a:r>
            <a:r>
              <a:rPr lang="it-IT" dirty="0" err="1"/>
              <a:t>send</a:t>
            </a:r>
            <a:r>
              <a:rPr lang="it-IT" dirty="0"/>
              <a:t> data to (and </a:t>
            </a:r>
            <a:r>
              <a:rPr lang="it-IT" dirty="0" err="1"/>
              <a:t>receive</a:t>
            </a:r>
            <a:r>
              <a:rPr lang="it-IT" dirty="0"/>
              <a:t> </a:t>
            </a:r>
            <a:r>
              <a:rPr lang="it-IT" dirty="0" err="1"/>
              <a:t>command</a:t>
            </a:r>
            <a:r>
              <a:rPr lang="it-IT" dirty="0"/>
              <a:t> from) «the world».</a:t>
            </a:r>
          </a:p>
        </p:txBody>
      </p:sp>
      <p:pic>
        <p:nvPicPr>
          <p:cNvPr id="5" name="Immagine 4">
            <a:extLst>
              <a:ext uri="{FF2B5EF4-FFF2-40B4-BE49-F238E27FC236}">
                <a16:creationId xmlns:a16="http://schemas.microsoft.com/office/drawing/2014/main" id="{7540FE6C-0493-1D41-BA82-B61643393FFA}"/>
              </a:ext>
            </a:extLst>
          </p:cNvPr>
          <p:cNvPicPr>
            <a:picLocks noChangeAspect="1"/>
          </p:cNvPicPr>
          <p:nvPr/>
        </p:nvPicPr>
        <p:blipFill>
          <a:blip r:embed="rId2"/>
          <a:stretch>
            <a:fillRect/>
          </a:stretch>
        </p:blipFill>
        <p:spPr>
          <a:xfrm>
            <a:off x="3301887" y="3916265"/>
            <a:ext cx="5161302" cy="2555400"/>
          </a:xfrm>
          <a:prstGeom prst="rect">
            <a:avLst/>
          </a:prstGeom>
        </p:spPr>
      </p:pic>
      <p:sp>
        <p:nvSpPr>
          <p:cNvPr id="6" name="Rettangolo 5">
            <a:extLst>
              <a:ext uri="{FF2B5EF4-FFF2-40B4-BE49-F238E27FC236}">
                <a16:creationId xmlns:a16="http://schemas.microsoft.com/office/drawing/2014/main" id="{955EC29D-C2CA-3440-AE90-97DA0A08A483}"/>
              </a:ext>
            </a:extLst>
          </p:cNvPr>
          <p:cNvSpPr/>
          <p:nvPr/>
        </p:nvSpPr>
        <p:spPr>
          <a:xfrm rot="20325875">
            <a:off x="-103774" y="2407883"/>
            <a:ext cx="12396372" cy="13729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IoT is expanding the boundaries of the mobile “closed world”</a:t>
            </a:r>
          </a:p>
        </p:txBody>
      </p:sp>
    </p:spTree>
    <p:extLst>
      <p:ext uri="{BB962C8B-B14F-4D97-AF65-F5344CB8AC3E}">
        <p14:creationId xmlns:p14="http://schemas.microsoft.com/office/powerpoint/2010/main" val="17259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3522" y="-226719"/>
            <a:ext cx="11360800" cy="1108400"/>
          </a:xfrm>
          <a:prstGeom prst="rect">
            <a:avLst/>
          </a:prstGeom>
        </p:spPr>
        <p:txBody>
          <a:bodyPr spcFirstLastPara="1" vert="horz" wrap="square" lIns="121900" tIns="121900" rIns="121900" bIns="121900" rtlCol="0" anchor="b" anchorCtr="0">
            <a:noAutofit/>
          </a:bodyPr>
          <a:lstStyle/>
          <a:p>
            <a:r>
              <a:rPr lang="it" dirty="0"/>
              <a:t>A New challenge: IoT Ecosystem</a:t>
            </a:r>
            <a:endParaRPr dirty="0"/>
          </a:p>
        </p:txBody>
      </p:sp>
      <p:pic>
        <p:nvPicPr>
          <p:cNvPr id="93" name="Google Shape;93;p17"/>
          <p:cNvPicPr preferRelativeResize="0"/>
          <p:nvPr/>
        </p:nvPicPr>
        <p:blipFill>
          <a:blip r:embed="rId3">
            <a:alphaModFix/>
          </a:blip>
          <a:stretch>
            <a:fillRect/>
          </a:stretch>
        </p:blipFill>
        <p:spPr>
          <a:xfrm>
            <a:off x="5162685" y="881684"/>
            <a:ext cx="7029305" cy="5094635"/>
          </a:xfrm>
          <a:prstGeom prst="rect">
            <a:avLst/>
          </a:prstGeom>
          <a:noFill/>
          <a:ln>
            <a:noFill/>
          </a:ln>
        </p:spPr>
      </p:pic>
      <p:sp>
        <p:nvSpPr>
          <p:cNvPr id="94" name="Google Shape;94;p17"/>
          <p:cNvSpPr txBox="1"/>
          <p:nvPr/>
        </p:nvSpPr>
        <p:spPr>
          <a:xfrm>
            <a:off x="68267" y="2374204"/>
            <a:ext cx="5018800" cy="3222400"/>
          </a:xfrm>
          <a:prstGeom prst="rect">
            <a:avLst/>
          </a:prstGeom>
          <a:noFill/>
          <a:ln>
            <a:noFill/>
          </a:ln>
        </p:spPr>
        <p:txBody>
          <a:bodyPr spcFirstLastPara="1" wrap="square" lIns="121900" tIns="121900" rIns="121900" bIns="121900" anchor="t" anchorCtr="0">
            <a:noAutofit/>
          </a:bodyPr>
          <a:lstStyle/>
          <a:p>
            <a:pPr marL="609585" indent="-457189" algn="just">
              <a:buClr>
                <a:schemeClr val="dk1"/>
              </a:buClr>
              <a:buSzPts val="1800"/>
              <a:buChar char="●"/>
            </a:pPr>
            <a:r>
              <a:rPr lang="it" sz="2400" dirty="0"/>
              <a:t>Interconnected IoT devices are managed through multi-layer/actor architecture</a:t>
            </a:r>
            <a:endParaRPr sz="2400" dirty="0"/>
          </a:p>
          <a:p>
            <a:pPr marL="609585" algn="just"/>
            <a:endParaRPr sz="2400" dirty="0"/>
          </a:p>
          <a:p>
            <a:pPr marL="609585" indent="-457189" algn="just">
              <a:buClr>
                <a:schemeClr val="dk1"/>
              </a:buClr>
              <a:buSzPts val="1800"/>
              <a:buChar char="●"/>
            </a:pPr>
            <a:r>
              <a:rPr lang="it" sz="2400" dirty="0"/>
              <a:t>Heterogeneous technologies boost the complexity in security and risk assessment</a:t>
            </a:r>
            <a:endParaRPr sz="2400" dirty="0"/>
          </a:p>
        </p:txBody>
      </p:sp>
    </p:spTree>
    <p:extLst>
      <p:ext uri="{BB962C8B-B14F-4D97-AF65-F5344CB8AC3E}">
        <p14:creationId xmlns:p14="http://schemas.microsoft.com/office/powerpoint/2010/main" val="348070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Rettangolo 3">
            <a:extLst>
              <a:ext uri="{FF2B5EF4-FFF2-40B4-BE49-F238E27FC236}">
                <a16:creationId xmlns:a16="http://schemas.microsoft.com/office/drawing/2014/main" id="{2E6CF1BE-8690-5347-A562-449CD2E05A95}"/>
              </a:ext>
            </a:extLst>
          </p:cNvPr>
          <p:cNvSpPr/>
          <p:nvPr/>
        </p:nvSpPr>
        <p:spPr>
          <a:xfrm>
            <a:off x="522514" y="5642386"/>
            <a:ext cx="1649186"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 name="Rettangolo 4">
            <a:extLst>
              <a:ext uri="{FF2B5EF4-FFF2-40B4-BE49-F238E27FC236}">
                <a16:creationId xmlns:a16="http://schemas.microsoft.com/office/drawing/2014/main" id="{86D9F163-2A19-8842-96F9-56172AA66839}"/>
              </a:ext>
            </a:extLst>
          </p:cNvPr>
          <p:cNvSpPr/>
          <p:nvPr/>
        </p:nvSpPr>
        <p:spPr>
          <a:xfrm>
            <a:off x="3559629" y="3151987"/>
            <a:ext cx="1045028" cy="2770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6" name="Rettangolo 5">
            <a:extLst>
              <a:ext uri="{FF2B5EF4-FFF2-40B4-BE49-F238E27FC236}">
                <a16:creationId xmlns:a16="http://schemas.microsoft.com/office/drawing/2014/main" id="{645ACFE7-3304-4F41-9E7B-D2619D9FC218}"/>
              </a:ext>
            </a:extLst>
          </p:cNvPr>
          <p:cNvSpPr/>
          <p:nvPr/>
        </p:nvSpPr>
        <p:spPr>
          <a:xfrm>
            <a:off x="7233557" y="5399516"/>
            <a:ext cx="10123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7" name="Rettangolo 6">
            <a:extLst>
              <a:ext uri="{FF2B5EF4-FFF2-40B4-BE49-F238E27FC236}">
                <a16:creationId xmlns:a16="http://schemas.microsoft.com/office/drawing/2014/main" id="{13C57E74-BBD3-594B-A754-AF1F2890FAA9}"/>
              </a:ext>
            </a:extLst>
          </p:cNvPr>
          <p:cNvSpPr/>
          <p:nvPr/>
        </p:nvSpPr>
        <p:spPr>
          <a:xfrm>
            <a:off x="10466614" y="5293767"/>
            <a:ext cx="1126672" cy="25794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99" name="Google Shape;99;p18"/>
          <p:cNvSpPr txBox="1">
            <a:spLocks noGrp="1"/>
          </p:cNvSpPr>
          <p:nvPr>
            <p:ph type="title"/>
          </p:nvPr>
        </p:nvSpPr>
        <p:spPr>
          <a:xfrm>
            <a:off x="1237784" y="0"/>
            <a:ext cx="11165993" cy="847493"/>
          </a:xfrm>
          <a:prstGeom prst="rect">
            <a:avLst/>
          </a:prstGeom>
        </p:spPr>
        <p:txBody>
          <a:bodyPr spcFirstLastPara="1" vert="horz" wrap="square" lIns="121900" tIns="121900" rIns="121900" bIns="121900" rtlCol="0" anchor="b" anchorCtr="0">
            <a:noAutofit/>
          </a:bodyPr>
          <a:lstStyle/>
          <a:p>
            <a:r>
              <a:rPr lang="it" dirty="0"/>
              <a:t>Mobile-IoT Apps Ecosystem</a:t>
            </a:r>
            <a:endParaRPr dirty="0"/>
          </a:p>
        </p:txBody>
      </p:sp>
      <p:pic>
        <p:nvPicPr>
          <p:cNvPr id="100" name="Google Shape;100;p18"/>
          <p:cNvPicPr preferRelativeResize="0"/>
          <p:nvPr/>
        </p:nvPicPr>
        <p:blipFill>
          <a:blip r:embed="rId3">
            <a:alphaModFix/>
          </a:blip>
          <a:stretch>
            <a:fillRect/>
          </a:stretch>
        </p:blipFill>
        <p:spPr>
          <a:xfrm>
            <a:off x="406400" y="973666"/>
            <a:ext cx="11785600" cy="4910667"/>
          </a:xfrm>
          <a:prstGeom prst="rect">
            <a:avLst/>
          </a:prstGeom>
          <a:noFill/>
          <a:ln>
            <a:noFill/>
          </a:ln>
        </p:spPr>
      </p:pic>
    </p:spTree>
    <p:extLst>
      <p:ext uri="{BB962C8B-B14F-4D97-AF65-F5344CB8AC3E}">
        <p14:creationId xmlns:p14="http://schemas.microsoft.com/office/powerpoint/2010/main" val="1278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1861</Words>
  <Application>Microsoft Macintosh PowerPoint</Application>
  <PresentationFormat>Widescreen</PresentationFormat>
  <Paragraphs>184</Paragraphs>
  <Slides>26</Slides>
  <Notes>10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Times New Roman</vt:lpstr>
      <vt:lpstr>Tw Cen MT</vt:lpstr>
      <vt:lpstr>Circuito</vt:lpstr>
      <vt:lpstr>Mobile and IOT:  The “ODD couple” of APPLICATION SECURITy</vt:lpstr>
      <vt:lpstr>App Security in a nutshell</vt:lpstr>
      <vt:lpstr>A snapshot of mobile security today</vt:lpstr>
      <vt:lpstr>Presentazione standard di PowerPoint</vt:lpstr>
      <vt:lpstr>Mobile apps vs. IoT Apps: Myths or Truths</vt:lpstr>
      <vt:lpstr>Mobile apps vs. IoT Apps: Myths or Truths</vt:lpstr>
      <vt:lpstr>Mobile apps vs. IoT Apps: Myths or Truths</vt:lpstr>
      <vt:lpstr>A New challenge: IoT Ecosystem</vt:lpstr>
      <vt:lpstr>Mobile-IoT Apps Ecosystem</vt:lpstr>
      <vt:lpstr>Mobile-IoT Apps Ecosystem</vt:lpstr>
      <vt:lpstr>Mobile-IoT Apps Ecosystem</vt:lpstr>
      <vt:lpstr>Mobile-IoT Apps Ecosystem</vt:lpstr>
      <vt:lpstr>Mobile-IoT Ecosystem Use-Cases</vt:lpstr>
      <vt:lpstr>The role of Mobile Apps in the IoT Ecosystem</vt:lpstr>
      <vt:lpstr>IOT Top 10 Vulnerabilities</vt:lpstr>
      <vt:lpstr>Analyzing the ecosystem: limitations</vt:lpstr>
      <vt:lpstr>Research Battle Plan</vt:lpstr>
      <vt:lpstr>Do we really need to care about Mobile and IOT?</vt:lpstr>
      <vt:lpstr>Research Challenge: META-LEVEL (STATIC) Analysis</vt:lpstr>
      <vt:lpstr>META-LEVEL (STATIC) Analysis</vt:lpstr>
      <vt:lpstr>USE-CASE</vt:lpstr>
      <vt:lpstr>USE-CASE</vt:lpstr>
      <vt:lpstr>What ABOUT DYNAMIC ANALYSIS?</vt:lpstr>
      <vt:lpstr>OPEN ISSUES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and IOT:  The “ODD couple” of APPLICATION SECURITy</dc:title>
  <dc:creator>Alessio Merlo</dc:creator>
  <cp:lastModifiedBy>Luca Verderame</cp:lastModifiedBy>
  <cp:revision>42</cp:revision>
  <dcterms:created xsi:type="dcterms:W3CDTF">2019-09-24T13:43:21Z</dcterms:created>
  <dcterms:modified xsi:type="dcterms:W3CDTF">2019-09-26T18:24:18Z</dcterms:modified>
</cp:coreProperties>
</file>